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9.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0.xml" ContentType="application/vnd.openxmlformats-officedocument.theme+xml"/>
  <Override PartName="/ppt/slideLayouts/slideLayout5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59" r:id="rId3"/>
    <p:sldMasterId id="2147483661" r:id="rId4"/>
    <p:sldMasterId id="2147483677" r:id="rId5"/>
    <p:sldMasterId id="2147483679" r:id="rId6"/>
    <p:sldMasterId id="2147483685" r:id="rId7"/>
    <p:sldMasterId id="2147483703" r:id="rId8"/>
    <p:sldMasterId id="2147483705" r:id="rId9"/>
    <p:sldMasterId id="2147483717" r:id="rId10"/>
    <p:sldMasterId id="2147483729" r:id="rId11"/>
  </p:sldMasterIdLst>
  <p:notesMasterIdLst>
    <p:notesMasterId r:id="rId75"/>
  </p:notesMasterIdLst>
  <p:handoutMasterIdLst>
    <p:handoutMasterId r:id="rId76"/>
  </p:handoutMasterIdLst>
  <p:sldIdLst>
    <p:sldId id="256" r:id="rId12"/>
    <p:sldId id="335" r:id="rId13"/>
    <p:sldId id="259" r:id="rId14"/>
    <p:sldId id="411" r:id="rId15"/>
    <p:sldId id="412" r:id="rId16"/>
    <p:sldId id="413" r:id="rId17"/>
    <p:sldId id="414" r:id="rId18"/>
    <p:sldId id="415" r:id="rId19"/>
    <p:sldId id="416" r:id="rId20"/>
    <p:sldId id="417" r:id="rId21"/>
    <p:sldId id="418" r:id="rId22"/>
    <p:sldId id="419" r:id="rId23"/>
    <p:sldId id="420" r:id="rId24"/>
    <p:sldId id="421" r:id="rId25"/>
    <p:sldId id="422" r:id="rId26"/>
    <p:sldId id="423" r:id="rId27"/>
    <p:sldId id="424" r:id="rId28"/>
    <p:sldId id="425" r:id="rId29"/>
    <p:sldId id="426" r:id="rId30"/>
    <p:sldId id="427" r:id="rId31"/>
    <p:sldId id="428" r:id="rId32"/>
    <p:sldId id="468" r:id="rId33"/>
    <p:sldId id="430" r:id="rId34"/>
    <p:sldId id="431" r:id="rId35"/>
    <p:sldId id="432" r:id="rId36"/>
    <p:sldId id="433" r:id="rId37"/>
    <p:sldId id="434" r:id="rId38"/>
    <p:sldId id="435" r:id="rId39"/>
    <p:sldId id="466" r:id="rId40"/>
    <p:sldId id="436" r:id="rId41"/>
    <p:sldId id="437" r:id="rId42"/>
    <p:sldId id="438" r:id="rId43"/>
    <p:sldId id="439" r:id="rId44"/>
    <p:sldId id="440" r:id="rId45"/>
    <p:sldId id="441" r:id="rId46"/>
    <p:sldId id="442" r:id="rId47"/>
    <p:sldId id="443" r:id="rId48"/>
    <p:sldId id="444" r:id="rId49"/>
    <p:sldId id="445" r:id="rId50"/>
    <p:sldId id="446" r:id="rId51"/>
    <p:sldId id="447" r:id="rId52"/>
    <p:sldId id="448" r:id="rId53"/>
    <p:sldId id="449" r:id="rId54"/>
    <p:sldId id="450" r:id="rId55"/>
    <p:sldId id="451" r:id="rId56"/>
    <p:sldId id="452" r:id="rId57"/>
    <p:sldId id="453" r:id="rId58"/>
    <p:sldId id="454" r:id="rId59"/>
    <p:sldId id="455" r:id="rId60"/>
    <p:sldId id="456" r:id="rId61"/>
    <p:sldId id="457" r:id="rId62"/>
    <p:sldId id="458" r:id="rId63"/>
    <p:sldId id="410" r:id="rId64"/>
    <p:sldId id="467" r:id="rId65"/>
    <p:sldId id="459" r:id="rId66"/>
    <p:sldId id="460" r:id="rId67"/>
    <p:sldId id="461" r:id="rId68"/>
    <p:sldId id="462" r:id="rId69"/>
    <p:sldId id="463" r:id="rId70"/>
    <p:sldId id="464" r:id="rId71"/>
    <p:sldId id="465" r:id="rId72"/>
    <p:sldId id="258" r:id="rId73"/>
    <p:sldId id="334" r:id="rId74"/>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6699"/>
    <a:srgbClr val="33CCCC"/>
    <a:srgbClr val="0099CC"/>
    <a:srgbClr val="00CCFF"/>
    <a:srgbClr val="FF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9771" autoAdjust="0"/>
  </p:normalViewPr>
  <p:slideViewPr>
    <p:cSldViewPr>
      <p:cViewPr>
        <p:scale>
          <a:sx n="70" d="100"/>
          <a:sy n="70" d="100"/>
        </p:scale>
        <p:origin x="-2814" y="-11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88791"/>
          </a:xfrm>
          <a:prstGeom prst="rect">
            <a:avLst/>
          </a:prstGeom>
        </p:spPr>
        <p:txBody>
          <a:bodyPr vert="horz" lIns="91440" tIns="45720" rIns="91440" bIns="45720" rtlCol="0"/>
          <a:lstStyle>
            <a:lvl1pPr algn="r">
              <a:defRPr sz="1200"/>
            </a:lvl1pPr>
          </a:lstStyle>
          <a:p>
            <a:fld id="{8985976B-0149-4377-B1B5-2E29CE0A8930}" type="datetimeFigureOut">
              <a:rPr lang="en-US" smtClean="0"/>
              <a:t>9/10/2015</a:t>
            </a:fld>
            <a:endParaRPr lang="en-US"/>
          </a:p>
        </p:txBody>
      </p:sp>
      <p:sp>
        <p:nvSpPr>
          <p:cNvPr id="4" name="Footer Placeholder 3"/>
          <p:cNvSpPr>
            <a:spLocks noGrp="1"/>
          </p:cNvSpPr>
          <p:nvPr>
            <p:ph type="ftr" sz="quarter" idx="2"/>
          </p:nvPr>
        </p:nvSpPr>
        <p:spPr>
          <a:xfrm>
            <a:off x="0" y="9285337"/>
            <a:ext cx="2889938" cy="4887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285337"/>
            <a:ext cx="2889938" cy="488791"/>
          </a:xfrm>
          <a:prstGeom prst="rect">
            <a:avLst/>
          </a:prstGeom>
        </p:spPr>
        <p:txBody>
          <a:bodyPr vert="horz" lIns="91440" tIns="45720" rIns="91440" bIns="45720" rtlCol="0" anchor="b"/>
          <a:lstStyle>
            <a:lvl1pPr algn="r">
              <a:defRPr sz="1200"/>
            </a:lvl1pPr>
          </a:lstStyle>
          <a:p>
            <a:fld id="{5F025FD8-C81F-4DEA-918A-AF7C5B7F42B0}" type="slidenum">
              <a:rPr lang="en-US" smtClean="0"/>
              <a:t>‹#›</a:t>
            </a:fld>
            <a:endParaRPr lang="en-US"/>
          </a:p>
        </p:txBody>
      </p:sp>
    </p:spTree>
    <p:extLst>
      <p:ext uri="{BB962C8B-B14F-4D97-AF65-F5344CB8AC3E}">
        <p14:creationId xmlns:p14="http://schemas.microsoft.com/office/powerpoint/2010/main" val="5671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E4F6537E-7AB1-4887-9074-3FA831C39190}" type="datetimeFigureOut">
              <a:rPr lang="en-US" smtClean="0"/>
              <a:t>9/10/2015</a:t>
            </a:fld>
            <a:endParaRPr lang="en-US"/>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99673EAA-E44C-4C39-8238-3F7DD0EC5F38}" type="slidenum">
              <a:rPr lang="en-US" smtClean="0"/>
              <a:t>‹#›</a:t>
            </a:fld>
            <a:endParaRPr lang="en-US"/>
          </a:p>
        </p:txBody>
      </p:sp>
    </p:spTree>
    <p:extLst>
      <p:ext uri="{BB962C8B-B14F-4D97-AF65-F5344CB8AC3E}">
        <p14:creationId xmlns:p14="http://schemas.microsoft.com/office/powerpoint/2010/main" val="74998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1BC7E-F9A3-B34B-BC7A-589C80975F5F}"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360959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Now.</a:t>
            </a:r>
            <a:r>
              <a:rPr lang="en-US" baseline="0" dirty="0" smtClean="0"/>
              <a:t>, lets look at the evolution of applications. On the left, we have one of the original </a:t>
            </a:r>
            <a:r>
              <a:rPr lang="en-US" baseline="0" dirty="0" err="1" smtClean="0"/>
              <a:t>amazon.com</a:t>
            </a:r>
            <a:r>
              <a:rPr lang="en-US" baseline="0" dirty="0" smtClean="0"/>
              <a:t> sites that was likely written in primarily in HTML. Then, on the left, we have today’s </a:t>
            </a:r>
            <a:r>
              <a:rPr lang="en-US" baseline="0" dirty="0" err="1" smtClean="0"/>
              <a:t>amazon.com</a:t>
            </a:r>
            <a:r>
              <a:rPr lang="en-US" baseline="0" dirty="0" smtClean="0"/>
              <a:t> site that has a much richer user experience and a lot of additional complexity. I’m just using the amazon site as an example, I don’t know exactly what code is in it, but many modern applications like this today have HTML, </a:t>
            </a:r>
            <a:r>
              <a:rPr lang="en-US" baseline="0" dirty="0" err="1" smtClean="0"/>
              <a:t>Javascript</a:t>
            </a:r>
            <a:r>
              <a:rPr lang="en-US" baseline="0" dirty="0" smtClean="0"/>
              <a:t>  and AJAX and in the client and then they have </a:t>
            </a:r>
            <a:r>
              <a:rPr lang="en-US" baseline="0" dirty="0" err="1" smtClean="0"/>
              <a:t>RESTful</a:t>
            </a:r>
            <a:r>
              <a:rPr lang="en-US" baseline="0" dirty="0" smtClean="0"/>
              <a:t> web services with JSON, SOAP, etc. Amazon use numerous web service to verify Prime accounts or to update inventory from other sellers. </a:t>
            </a:r>
          </a:p>
          <a:p>
            <a:endParaRPr lang="en-US" baseline="0" dirty="0" smtClean="0"/>
          </a:p>
          <a:p>
            <a:r>
              <a:rPr lang="en-US" baseline="0" dirty="0" smtClean="0"/>
              <a:t>Let’s look at this application evolution in a slightly different way…</a:t>
            </a:r>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16</a:t>
            </a:fld>
            <a:endParaRPr lang="en-US">
              <a:solidFill>
                <a:prstClr val="white"/>
              </a:solidFill>
            </a:endParaRPr>
          </a:p>
        </p:txBody>
      </p:sp>
    </p:spTree>
    <p:extLst>
      <p:ext uri="{BB962C8B-B14F-4D97-AF65-F5344CB8AC3E}">
        <p14:creationId xmlns:p14="http://schemas.microsoft.com/office/powerpoint/2010/main" val="1526791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Now.</a:t>
            </a:r>
            <a:r>
              <a:rPr lang="en-US" baseline="0" dirty="0" smtClean="0"/>
              <a:t>, lets look at the evolution of applications. On the left, we have one of the original </a:t>
            </a:r>
            <a:r>
              <a:rPr lang="en-US" baseline="0" dirty="0" err="1" smtClean="0"/>
              <a:t>amazon.com</a:t>
            </a:r>
            <a:r>
              <a:rPr lang="en-US" baseline="0" dirty="0" smtClean="0"/>
              <a:t> sites that was likely written in primarily in HTML. Then, on the left, we have today’s </a:t>
            </a:r>
            <a:r>
              <a:rPr lang="en-US" baseline="0" dirty="0" err="1" smtClean="0"/>
              <a:t>amazon.com</a:t>
            </a:r>
            <a:r>
              <a:rPr lang="en-US" baseline="0" dirty="0" smtClean="0"/>
              <a:t> site that has a much richer user experience and a lot of additional complexity. I’m just using the amazon site as an example, I don’t know exactly what code is in it, but many modern applications like this today have HTML, </a:t>
            </a:r>
            <a:r>
              <a:rPr lang="en-US" baseline="0" dirty="0" err="1" smtClean="0"/>
              <a:t>Javascript</a:t>
            </a:r>
            <a:r>
              <a:rPr lang="en-US" baseline="0" dirty="0" smtClean="0"/>
              <a:t>  and AJAX and in the client and then they have </a:t>
            </a:r>
            <a:r>
              <a:rPr lang="en-US" baseline="0" dirty="0" err="1" smtClean="0"/>
              <a:t>RESTful</a:t>
            </a:r>
            <a:r>
              <a:rPr lang="en-US" baseline="0" dirty="0" smtClean="0"/>
              <a:t> web services with JSON, SOAP, etc. Amazon use numerous web service to verify Prime accounts or to update inventory from other sellers. </a:t>
            </a:r>
          </a:p>
          <a:p>
            <a:endParaRPr lang="en-US" baseline="0" dirty="0" smtClean="0"/>
          </a:p>
          <a:p>
            <a:r>
              <a:rPr lang="en-US" baseline="0" dirty="0" smtClean="0"/>
              <a:t>Let’s look at this application evolution in a slightly different way…</a:t>
            </a:r>
            <a:endParaRPr lang="en-US"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dirty="0" smtClean="0"/>
              <a:t>This graph shows how applications have</a:t>
            </a:r>
            <a:r>
              <a:rPr lang="en-US" baseline="0" dirty="0" smtClean="0"/>
              <a:t> evolved, from static HTML pages in 1990, to having </a:t>
            </a:r>
            <a:r>
              <a:rPr lang="en-US" baseline="0" dirty="0" err="1" smtClean="0"/>
              <a:t>Javascript</a:t>
            </a:r>
            <a:r>
              <a:rPr lang="en-US" baseline="0" dirty="0" smtClean="0"/>
              <a:t> in 2005, to Web 2.0 in 2010 and finally today, we have what many people call Web 3.0 or Rich Internet applications with back end </a:t>
            </a:r>
            <a:r>
              <a:rPr lang="en-US" baseline="0" dirty="0" err="1" smtClean="0"/>
              <a:t>RESTful</a:t>
            </a:r>
            <a:r>
              <a:rPr lang="en-US" baseline="0" dirty="0" smtClean="0"/>
              <a:t> services found in mobile and other places like the web services on </a:t>
            </a:r>
            <a:r>
              <a:rPr lang="en-US" baseline="0" dirty="0" err="1" smtClean="0"/>
              <a:t>Amazon.com</a:t>
            </a:r>
            <a:r>
              <a:rPr lang="en-US" baseline="0" dirty="0" smtClean="0"/>
              <a:t> as we just discussed. As you can see from this slide, this is a lot of change…</a:t>
            </a:r>
            <a:endParaRPr lang="en-US" dirty="0" smtClean="0"/>
          </a:p>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17</a:t>
            </a:fld>
            <a:endParaRPr lang="en-US">
              <a:solidFill>
                <a:prstClr val="white"/>
              </a:solidFill>
            </a:endParaRPr>
          </a:p>
        </p:txBody>
      </p:sp>
    </p:spTree>
    <p:extLst>
      <p:ext uri="{BB962C8B-B14F-4D97-AF65-F5344CB8AC3E}">
        <p14:creationId xmlns:p14="http://schemas.microsoft.com/office/powerpoint/2010/main" val="3717037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18</a:t>
            </a:fld>
            <a:endParaRPr lang="en-US">
              <a:solidFill>
                <a:prstClr val="white"/>
              </a:solidFill>
            </a:endParaRPr>
          </a:p>
        </p:txBody>
      </p:sp>
    </p:spTree>
    <p:extLst>
      <p:ext uri="{BB962C8B-B14F-4D97-AF65-F5344CB8AC3E}">
        <p14:creationId xmlns:p14="http://schemas.microsoft.com/office/powerpoint/2010/main" val="25534459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79975" cy="3660775"/>
          </a:xfrm>
        </p:spPr>
      </p:sp>
      <p:sp>
        <p:nvSpPr>
          <p:cNvPr id="3" name="Notes Placeholder 2"/>
          <p:cNvSpPr>
            <a:spLocks noGrp="1"/>
          </p:cNvSpPr>
          <p:nvPr>
            <p:ph type="body" idx="1"/>
          </p:nvPr>
        </p:nvSpPr>
        <p:spPr/>
        <p:txBody>
          <a:bodyPr/>
          <a:lstStyle/>
          <a:p>
            <a:r>
              <a:rPr lang="en-US" dirty="0" smtClean="0"/>
              <a:t>Traditionally,</a:t>
            </a:r>
            <a:r>
              <a:rPr lang="en-US" baseline="0" dirty="0" smtClean="0"/>
              <a:t> scanners worked using a “crawl &amp; attack” model. The crawler crawled all of the links and inputs in the application and parsed HTML &amp; </a:t>
            </a:r>
            <a:r>
              <a:rPr lang="en-US" baseline="0" dirty="0" err="1" smtClean="0"/>
              <a:t>Javascript</a:t>
            </a:r>
            <a:r>
              <a:rPr lang="en-US" baseline="0" dirty="0" smtClean="0"/>
              <a:t>. The scanners parsers’ could only parse basic HTTP/HTML formats. After the crawl and parse, the scanner conducts an “attack” where it modifies inputs with attack payloads like SQL Injection and cross site scripting. First it sends the attacks, then the responses are analyzed for vulnerability discovery.</a:t>
            </a:r>
          </a:p>
          <a:p>
            <a:endParaRPr lang="en-US" baseline="0" dirty="0" smtClean="0"/>
          </a:p>
          <a:p>
            <a:endParaRPr lang="en-US" baseline="0" dirty="0" smtClean="0"/>
          </a:p>
          <a:p>
            <a:endParaRPr lang="en-US" baseline="0" dirty="0" smtClean="0"/>
          </a:p>
          <a:p>
            <a:r>
              <a:rPr lang="en-US" dirty="0" smtClean="0"/>
              <a:t>Some scanners have been claiming to support new formats</a:t>
            </a:r>
          </a:p>
          <a:p>
            <a:r>
              <a:rPr lang="en-US" dirty="0" smtClean="0"/>
              <a:t>They are internally built for ‘name=value’</a:t>
            </a:r>
          </a:p>
          <a:p>
            <a:r>
              <a:rPr lang="en-US" dirty="0" smtClean="0"/>
              <a:t>They try converting complex data structures into old flat structures</a:t>
            </a:r>
          </a:p>
          <a:p>
            <a:r>
              <a:rPr lang="en-US" u="sng" dirty="0" smtClean="0"/>
              <a:t>This does not work</a:t>
            </a:r>
          </a:p>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19</a:t>
            </a:fld>
            <a:endParaRPr lang="en-US">
              <a:solidFill>
                <a:prstClr val="white"/>
              </a:solidFill>
            </a:endParaRPr>
          </a:p>
        </p:txBody>
      </p:sp>
    </p:spTree>
    <p:extLst>
      <p:ext uri="{BB962C8B-B14F-4D97-AF65-F5344CB8AC3E}">
        <p14:creationId xmlns:p14="http://schemas.microsoft.com/office/powerpoint/2010/main" val="167767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3E9D7D4-513A-4156-82A2-706205F085B9}" type="slidenum">
              <a:rPr lang="en-US">
                <a:solidFill>
                  <a:prstClr val="white"/>
                </a:solidFill>
              </a:rPr>
              <a:pPr/>
              <a:t>20</a:t>
            </a:fld>
            <a:endParaRPr lang="en-US">
              <a:solidFill>
                <a:prstClr val="white"/>
              </a:solidFill>
            </a:endParaRPr>
          </a:p>
        </p:txBody>
      </p:sp>
      <p:sp>
        <p:nvSpPr>
          <p:cNvPr id="48129" name="Rectangle 1"/>
          <p:cNvSpPr txBox="1">
            <a:spLocks noGrp="1" noRot="1" noChangeAspect="1" noChangeArrowheads="1"/>
          </p:cNvSpPr>
          <p:nvPr>
            <p:ph type="sldImg"/>
          </p:nvPr>
        </p:nvSpPr>
        <p:spPr bwMode="auto">
          <a:xfrm>
            <a:off x="892175" y="733425"/>
            <a:ext cx="4886325" cy="36655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66909" y="4643517"/>
            <a:ext cx="5335270" cy="43991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2107064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p:nvPr>
        </p:nvSpPr>
        <p:spPr>
          <a:ln/>
        </p:spPr>
        <p:txBody>
          <a:bodyPr/>
          <a:lstStyle/>
          <a:p>
            <a:fld id="{93E9D7D4-513A-4156-82A2-706205F085B9}" type="slidenum">
              <a:rPr lang="en-US">
                <a:solidFill>
                  <a:prstClr val="white"/>
                </a:solidFill>
              </a:rPr>
              <a:pPr/>
              <a:t>21</a:t>
            </a:fld>
            <a:endParaRPr lang="en-US">
              <a:solidFill>
                <a:prstClr val="white"/>
              </a:solidFill>
            </a:endParaRPr>
          </a:p>
        </p:txBody>
      </p:sp>
      <p:sp>
        <p:nvSpPr>
          <p:cNvPr id="48129" name="Rectangle 1"/>
          <p:cNvSpPr txBox="1">
            <a:spLocks noGrp="1" noRot="1" noChangeAspect="1" noChangeArrowheads="1"/>
          </p:cNvSpPr>
          <p:nvPr>
            <p:ph type="sldImg"/>
          </p:nvPr>
        </p:nvSpPr>
        <p:spPr bwMode="auto">
          <a:xfrm>
            <a:off x="890588" y="733425"/>
            <a:ext cx="4887912" cy="36655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666909" y="4643517"/>
            <a:ext cx="5335270" cy="43991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559938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79975" cy="3660775"/>
          </a:xfrm>
        </p:spPr>
      </p:sp>
      <p:sp>
        <p:nvSpPr>
          <p:cNvPr id="3" name="Notes Placeholder 2"/>
          <p:cNvSpPr>
            <a:spLocks noGrp="1"/>
          </p:cNvSpPr>
          <p:nvPr>
            <p:ph type="body" idx="1"/>
          </p:nvPr>
        </p:nvSpPr>
        <p:spPr/>
        <p:txBody>
          <a:bodyPr/>
          <a:lstStyle/>
          <a:p>
            <a:r>
              <a:rPr lang="en-US" dirty="0" smtClean="0"/>
              <a:t>Traditionally,</a:t>
            </a:r>
            <a:r>
              <a:rPr lang="en-US" baseline="0" dirty="0" smtClean="0"/>
              <a:t> scanners worked using a “crawl &amp; attack” model. The crawler crawled all of the links and inputs in the application and parsed HTML &amp; </a:t>
            </a:r>
            <a:r>
              <a:rPr lang="en-US" baseline="0" dirty="0" err="1" smtClean="0"/>
              <a:t>Javascript</a:t>
            </a:r>
            <a:r>
              <a:rPr lang="en-US" baseline="0" dirty="0" smtClean="0"/>
              <a:t>. The scanners parsers’ could only parse basic HTTP/HTML formats. After the crawl and parse, the scanner conducts an “attack” where it modifies inputs with attack payloads like SQL Injection and cross site scripting. First it sends the attacks, then the responses are analyzed for vulnerability discovery.</a:t>
            </a:r>
          </a:p>
          <a:p>
            <a:endParaRPr lang="en-US" baseline="0" dirty="0" smtClean="0"/>
          </a:p>
          <a:p>
            <a:endParaRPr lang="en-US" baseline="0" dirty="0" smtClean="0"/>
          </a:p>
          <a:p>
            <a:endParaRPr lang="en-US" baseline="0" dirty="0" smtClean="0"/>
          </a:p>
          <a:p>
            <a:r>
              <a:rPr lang="en-US" dirty="0" smtClean="0"/>
              <a:t>Some scanners have been claiming to support new formats</a:t>
            </a:r>
          </a:p>
          <a:p>
            <a:r>
              <a:rPr lang="en-US" dirty="0" smtClean="0"/>
              <a:t>They are internally built for ‘name=value’</a:t>
            </a:r>
          </a:p>
          <a:p>
            <a:r>
              <a:rPr lang="en-US" dirty="0" smtClean="0"/>
              <a:t>They try converting complex data structures into old flat structures</a:t>
            </a:r>
          </a:p>
          <a:p>
            <a:r>
              <a:rPr lang="en-US" u="sng" dirty="0" smtClean="0"/>
              <a:t>This does not work</a:t>
            </a:r>
          </a:p>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22</a:t>
            </a:fld>
            <a:endParaRPr lang="en-US">
              <a:solidFill>
                <a:prstClr val="white"/>
              </a:solidFill>
            </a:endParaRPr>
          </a:p>
        </p:txBody>
      </p:sp>
    </p:spTree>
    <p:extLst>
      <p:ext uri="{BB962C8B-B14F-4D97-AF65-F5344CB8AC3E}">
        <p14:creationId xmlns:p14="http://schemas.microsoft.com/office/powerpoint/2010/main" val="1916604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79975" cy="3660775"/>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t>Parse HTML &amp; </a:t>
            </a:r>
            <a:r>
              <a:rPr lang="en-US" sz="1200" dirty="0" err="1" smtClean="0"/>
              <a:t>Javascript</a:t>
            </a:r>
            <a:r>
              <a:rPr lang="en-US" sz="1200" dirty="0" smtClean="0"/>
              <a:t/>
            </a:r>
            <a:br>
              <a:rPr lang="en-US" sz="1200" dirty="0" smtClean="0"/>
            </a:br>
            <a:r>
              <a:rPr lang="en-US" sz="1200" dirty="0" smtClean="0"/>
              <a:t>Find new links, and inputs</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bg1"/>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bg1"/>
              </a:solidFill>
            </a:endParaRPr>
          </a:p>
          <a:p>
            <a:pPr algn="ctr"/>
            <a:r>
              <a:rPr lang="en-US" sz="1200" dirty="0" smtClean="0">
                <a:solidFill>
                  <a:schemeClr val="tx1"/>
                </a:solidFill>
              </a:rPr>
              <a:t>Mobile &amp; Web services</a:t>
            </a:r>
          </a:p>
          <a:p>
            <a:pPr algn="ctr"/>
            <a:r>
              <a:rPr lang="en-US" sz="1200" dirty="0" smtClean="0">
                <a:solidFill>
                  <a:schemeClr val="tx1"/>
                </a:solidFill>
              </a:rPr>
              <a:t>JSON, REST, AMF, SOAP</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bg1"/>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t>Parses many formats into a common description</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bg1"/>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t>Modify URO with attack payloads</a:t>
            </a:r>
            <a:endParaRPr lang="en-US" sz="1200" dirty="0" smtClean="0">
              <a:solidFill>
                <a:schemeClr val="bg1"/>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t>Attack Requests sent</a:t>
            </a:r>
            <a:endParaRPr lang="en-US" sz="1200" dirty="0" smtClean="0">
              <a:solidFill>
                <a:schemeClr val="bg1"/>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smtClean="0"/>
              <a:t>Responses analyzed for vulnerability discovery</a:t>
            </a:r>
            <a:endParaRPr lang="en-US" sz="1200" dirty="0" smtClean="0">
              <a:solidFill>
                <a:schemeClr val="bg1"/>
              </a:solidFill>
            </a:endParaRP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sz="1200" dirty="0" smtClean="0">
              <a:solidFill>
                <a:schemeClr val="bg1"/>
              </a:solidFill>
            </a:endParaRPr>
          </a:p>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23</a:t>
            </a:fld>
            <a:endParaRPr lang="en-US">
              <a:solidFill>
                <a:prstClr val="white"/>
              </a:solidFill>
            </a:endParaRPr>
          </a:p>
        </p:txBody>
      </p:sp>
    </p:spTree>
    <p:extLst>
      <p:ext uri="{BB962C8B-B14F-4D97-AF65-F5344CB8AC3E}">
        <p14:creationId xmlns:p14="http://schemas.microsoft.com/office/powerpoint/2010/main" val="3296310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5F14A6AA-F956-4D97-AB12-DF4C4E2B9A03}" type="slidenum">
              <a:rPr lang="en-US">
                <a:solidFill>
                  <a:prstClr val="white"/>
                </a:solidFill>
              </a:rPr>
              <a:pPr/>
              <a:t>24</a:t>
            </a:fld>
            <a:endParaRPr lang="en-US">
              <a:solidFill>
                <a:prstClr val="white"/>
              </a:solidFill>
            </a:endParaRPr>
          </a:p>
        </p:txBody>
      </p:sp>
      <p:sp>
        <p:nvSpPr>
          <p:cNvPr id="44033" name="Rectangle 1"/>
          <p:cNvSpPr txBox="1">
            <a:spLocks noGrp="1" noRot="1" noChangeAspect="1" noChangeArrowheads="1"/>
          </p:cNvSpPr>
          <p:nvPr>
            <p:ph type="sldImg"/>
          </p:nvPr>
        </p:nvSpPr>
        <p:spPr bwMode="auto">
          <a:xfrm>
            <a:off x="889000" y="744538"/>
            <a:ext cx="4891088" cy="36671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66909" y="4643517"/>
            <a:ext cx="5335270" cy="43991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Tree>
    <p:extLst>
      <p:ext uri="{BB962C8B-B14F-4D97-AF65-F5344CB8AC3E}">
        <p14:creationId xmlns:p14="http://schemas.microsoft.com/office/powerpoint/2010/main" val="538237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5F14A6AA-F956-4D97-AB12-DF4C4E2B9A03}" type="slidenum">
              <a:rPr lang="en-US">
                <a:solidFill>
                  <a:prstClr val="white"/>
                </a:solidFill>
              </a:rPr>
              <a:pPr/>
              <a:t>25</a:t>
            </a:fld>
            <a:endParaRPr lang="en-US">
              <a:solidFill>
                <a:prstClr val="white"/>
              </a:solidFill>
            </a:endParaRPr>
          </a:p>
        </p:txBody>
      </p:sp>
      <p:sp>
        <p:nvSpPr>
          <p:cNvPr id="44033" name="Rectangle 1"/>
          <p:cNvSpPr txBox="1">
            <a:spLocks noGrp="1" noRot="1" noChangeAspect="1" noChangeArrowheads="1"/>
          </p:cNvSpPr>
          <p:nvPr>
            <p:ph type="sldImg"/>
          </p:nvPr>
        </p:nvSpPr>
        <p:spPr bwMode="auto">
          <a:xfrm>
            <a:off x="889000" y="744538"/>
            <a:ext cx="4891088" cy="36671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66909" y="4643517"/>
            <a:ext cx="5335270" cy="43991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65177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a:t>Dan has been focused on application security and building application security software for more than 12 years as one of the founders and as the CTO of NT </a:t>
            </a:r>
            <a:r>
              <a:rPr lang="en-US" dirty="0" err="1"/>
              <a:t>OBJECTives</a:t>
            </a:r>
            <a:r>
              <a:rPr lang="en-US" dirty="0"/>
              <a:t>. He has lead the development of </a:t>
            </a:r>
            <a:r>
              <a:rPr lang="en-US" dirty="0" err="1"/>
              <a:t>NTOSpider</a:t>
            </a:r>
            <a:r>
              <a:rPr lang="en-US" dirty="0"/>
              <a:t>, which has recently been renamed </a:t>
            </a:r>
            <a:r>
              <a:rPr lang="en-US" dirty="0" err="1"/>
              <a:t>AppSpider</a:t>
            </a:r>
            <a:r>
              <a:rPr lang="en-US" dirty="0"/>
              <a:t> to fit within Rapid7. Dan has been and will continue to be responsible for the strategic direction and development of </a:t>
            </a:r>
            <a:r>
              <a:rPr lang="en-US" dirty="0" err="1"/>
              <a:t>AppSpider</a:t>
            </a:r>
            <a:r>
              <a:rPr lang="en-US" dirty="0"/>
              <a:t> products at Rapid7. </a:t>
            </a:r>
          </a:p>
          <a:p>
            <a:r>
              <a:rPr lang="en-US" dirty="0"/>
              <a:t> </a:t>
            </a:r>
          </a:p>
          <a:p>
            <a:r>
              <a:rPr lang="en-US" dirty="0"/>
              <a:t>Dan joined NTO from </a:t>
            </a:r>
            <a:r>
              <a:rPr lang="en-US" dirty="0" err="1"/>
              <a:t>Foundstone</a:t>
            </a:r>
            <a:r>
              <a:rPr lang="en-US" dirty="0"/>
              <a:t>, where he was a key developer of </a:t>
            </a:r>
            <a:r>
              <a:rPr lang="en-US" dirty="0" err="1"/>
              <a:t>FoundStone’s</a:t>
            </a:r>
            <a:r>
              <a:rPr lang="en-US" dirty="0"/>
              <a:t> scan management, and remediation capabilities. Before </a:t>
            </a:r>
            <a:r>
              <a:rPr lang="en-US" dirty="0" err="1"/>
              <a:t>Foundstone</a:t>
            </a:r>
            <a:r>
              <a:rPr lang="en-US" dirty="0"/>
              <a:t>, Dan was the founder of the Information Security team in the United States branches of Fortis.</a:t>
            </a:r>
          </a:p>
          <a:p>
            <a:r>
              <a:rPr lang="en-US" dirty="0"/>
              <a:t> </a:t>
            </a:r>
          </a:p>
          <a:p>
            <a:r>
              <a:rPr lang="en-US" dirty="0"/>
              <a:t>When Dan’s not working on NTO products or screen sharing with our customers to help them solve their application security challenges, you’ll find him blogging, co-hosting An Information Security Place Podcast and speaking at conferences like B-Sides, OWASP </a:t>
            </a:r>
            <a:r>
              <a:rPr lang="en-US" dirty="0" err="1"/>
              <a:t>AppSecUSA</a:t>
            </a:r>
            <a:r>
              <a:rPr lang="en-US" dirty="0"/>
              <a:t>, </a:t>
            </a:r>
            <a:r>
              <a:rPr lang="en-US" dirty="0" err="1"/>
              <a:t>HouSecCon</a:t>
            </a:r>
            <a:r>
              <a:rPr lang="en-US" dirty="0"/>
              <a:t>, </a:t>
            </a:r>
            <a:r>
              <a:rPr lang="en-US" dirty="0" err="1"/>
              <a:t>ToorCon</a:t>
            </a:r>
            <a:r>
              <a:rPr lang="en-US" dirty="0"/>
              <a:t> and more. He also works with industry groups and contributes to many open source development projects. Little known fact about Dan, he was a founder of the </a:t>
            </a:r>
            <a:r>
              <a:rPr lang="en-US" dirty="0" err="1"/>
              <a:t>phpGroupWare</a:t>
            </a:r>
            <a:r>
              <a:rPr lang="en-US" dirty="0"/>
              <a:t> project and creator of </a:t>
            </a:r>
            <a:r>
              <a:rPr lang="en-US" dirty="0" err="1"/>
              <a:t>podPress</a:t>
            </a:r>
            <a:r>
              <a:rPr lang="en-US" dirty="0"/>
              <a:t>.</a:t>
            </a:r>
          </a:p>
          <a:p>
            <a:endParaRPr lang="en-US" dirty="0"/>
          </a:p>
        </p:txBody>
      </p:sp>
      <p:sp>
        <p:nvSpPr>
          <p:cNvPr id="4" name="Slide Number Placeholder 3"/>
          <p:cNvSpPr>
            <a:spLocks noGrp="1"/>
          </p:cNvSpPr>
          <p:nvPr>
            <p:ph type="sldNum" sz="quarter" idx="10"/>
          </p:nvPr>
        </p:nvSpPr>
        <p:spPr/>
        <p:txBody>
          <a:bodyPr/>
          <a:lstStyle/>
          <a:p>
            <a:fld id="{40F1BC7E-F9A3-B34B-BC7A-589C80975F5F}"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1765758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5F14A6AA-F956-4D97-AB12-DF4C4E2B9A03}" type="slidenum">
              <a:rPr lang="en-US">
                <a:solidFill>
                  <a:prstClr val="white"/>
                </a:solidFill>
              </a:rPr>
              <a:pPr/>
              <a:t>26</a:t>
            </a:fld>
            <a:endParaRPr lang="en-US">
              <a:solidFill>
                <a:prstClr val="white"/>
              </a:solidFill>
            </a:endParaRPr>
          </a:p>
        </p:txBody>
      </p:sp>
      <p:sp>
        <p:nvSpPr>
          <p:cNvPr id="44033" name="Rectangle 1"/>
          <p:cNvSpPr txBox="1">
            <a:spLocks noGrp="1" noRot="1" noChangeAspect="1" noChangeArrowheads="1"/>
          </p:cNvSpPr>
          <p:nvPr>
            <p:ph type="sldImg"/>
          </p:nvPr>
        </p:nvSpPr>
        <p:spPr bwMode="auto">
          <a:xfrm>
            <a:off x="889000" y="744538"/>
            <a:ext cx="4891088" cy="36671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666909" y="4643517"/>
            <a:ext cx="5335270" cy="439912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65177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27</a:t>
            </a:fld>
            <a:endParaRPr lang="en-US">
              <a:solidFill>
                <a:prstClr val="white"/>
              </a:solidFill>
            </a:endParaRPr>
          </a:p>
        </p:txBody>
      </p:sp>
    </p:spTree>
    <p:extLst>
      <p:ext uri="{BB962C8B-B14F-4D97-AF65-F5344CB8AC3E}">
        <p14:creationId xmlns:p14="http://schemas.microsoft.com/office/powerpoint/2010/main" val="212811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9DC77F-4247-409D-8D51-4D7BD9A5B35B}" type="slidenum">
              <a:rPr lang="en-US">
                <a:solidFill>
                  <a:prstClr val="black"/>
                </a:solidFill>
              </a:rPr>
              <a:pPr/>
              <a:t>30</a:t>
            </a:fld>
            <a:endParaRPr lang="en-US">
              <a:solidFill>
                <a:prstClr val="black"/>
              </a:solidFill>
            </a:endParaRPr>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28715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17D5DA-2E28-4536-8DEB-61E9B3D0E284}" type="slidenum">
              <a:rPr lang="en-US">
                <a:solidFill>
                  <a:prstClr val="black"/>
                </a:solidFill>
              </a:rPr>
              <a:pPr/>
              <a:t>31</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946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p:txBody>
          <a:bodyPr/>
          <a:lstStyle/>
          <a:p>
            <a:pPr>
              <a:defRPr/>
            </a:pPr>
            <a:fld id="{7B9B7E70-27C7-4821-8615-AA56C2F2532B}" type="slidenum">
              <a:rPr lang="en-US" smtClean="0">
                <a:solidFill>
                  <a:prstClr val="black"/>
                </a:solidFill>
              </a:rPr>
              <a:pPr>
                <a:defRPr/>
              </a:pPr>
              <a:t>32</a:t>
            </a:fld>
            <a:endParaRPr lang="en-US" dirty="0" smtClean="0">
              <a:solidFill>
                <a:prstClr val="black"/>
              </a:solidFill>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5701302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617D5DA-2E28-4536-8DEB-61E9B3D0E284}" type="slidenum">
              <a:rPr lang="en-US">
                <a:solidFill>
                  <a:prstClr val="black"/>
                </a:solidFill>
              </a:rPr>
              <a:pPr/>
              <a:t>36</a:t>
            </a:fld>
            <a:endParaRPr lang="en-US">
              <a:solidFill>
                <a:prstClr val="black"/>
              </a:solidFill>
            </a:endParaRPr>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45899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7F33-24E6-4FE1-9B2F-51A84FF22D23}"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052763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7F33-24E6-4FE1-9B2F-51A84FF22D2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05276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7F33-24E6-4FE1-9B2F-51A84FF22D2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05276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177F33-24E6-4FE1-9B2F-51A84FF22D23}"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05276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The reason we</a:t>
            </a:r>
            <a:r>
              <a:rPr lang="en-US" baseline="0" dirty="0" smtClean="0"/>
              <a:t> bought NT </a:t>
            </a:r>
            <a:r>
              <a:rPr lang="en-US" baseline="0" dirty="0" err="1" smtClean="0"/>
              <a:t>OBJECTives</a:t>
            </a:r>
            <a:r>
              <a:rPr lang="en-US" baseline="0" dirty="0" smtClean="0"/>
              <a:t> is because the modern applications had advanced so rapidly, that we needed a solution that addressed the technologies used in modern applications.</a:t>
            </a:r>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6</a:t>
            </a:fld>
            <a:endParaRPr lang="en-US">
              <a:solidFill>
                <a:prstClr val="white"/>
              </a:solidFill>
            </a:endParaRPr>
          </a:p>
        </p:txBody>
      </p:sp>
    </p:spTree>
    <p:extLst>
      <p:ext uri="{BB962C8B-B14F-4D97-AF65-F5344CB8AC3E}">
        <p14:creationId xmlns:p14="http://schemas.microsoft.com/office/powerpoint/2010/main" val="3748043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dirty="0" smtClean="0">
              <a:latin typeface="Arial" charset="0"/>
              <a:ea typeface="ＭＳ Ｐゴシック" pitchFamily="-65" charset="-128"/>
            </a:endParaRPr>
          </a:p>
        </p:txBody>
      </p:sp>
      <p:sp>
        <p:nvSpPr>
          <p:cNvPr id="37892" name="Slide Number Placeholder 3"/>
          <p:cNvSpPr>
            <a:spLocks noGrp="1"/>
          </p:cNvSpPr>
          <p:nvPr>
            <p:ph type="sldNum" sz="quarter" idx="5"/>
          </p:nvPr>
        </p:nvSpPr>
        <p:spPr>
          <a:noFill/>
        </p:spPr>
        <p:txBody>
          <a:bodyPr/>
          <a:lstStyle/>
          <a:p>
            <a:fld id="{587FC531-2169-41C8-9CCA-D6626463B113}" type="slidenum">
              <a:rPr lang="en-US" smtClean="0">
                <a:solidFill>
                  <a:prstClr val="black"/>
                </a:solidFill>
              </a:rPr>
              <a:pPr/>
              <a:t>52</a:t>
            </a:fld>
            <a:endParaRPr lang="en-US" dirty="0" smtClean="0">
              <a:solidFill>
                <a:prstClr val="black"/>
              </a:solidFill>
            </a:endParaRPr>
          </a:p>
        </p:txBody>
      </p:sp>
    </p:spTree>
    <p:extLst>
      <p:ext uri="{BB962C8B-B14F-4D97-AF65-F5344CB8AC3E}">
        <p14:creationId xmlns:p14="http://schemas.microsoft.com/office/powerpoint/2010/main" val="214256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solidFill>
                  <a:schemeClr val="tx1"/>
                </a:solidFill>
              </a:rPr>
              <a:t>As you probably know,</a:t>
            </a:r>
            <a:r>
              <a:rPr lang="en-US" baseline="0" dirty="0" smtClean="0">
                <a:solidFill>
                  <a:schemeClr val="tx1"/>
                </a:solidFill>
              </a:rPr>
              <a:t> web applications have and continue to be a primary target. </a:t>
            </a:r>
            <a:r>
              <a:rPr lang="en-US" dirty="0" smtClean="0">
                <a:solidFill>
                  <a:schemeClr val="tx1"/>
                </a:solidFill>
              </a:rPr>
              <a:t>The 2015 Verizon Data Breach Report highlights that application</a:t>
            </a:r>
            <a:r>
              <a:rPr lang="en-US" baseline="0" dirty="0" smtClean="0">
                <a:solidFill>
                  <a:schemeClr val="tx1"/>
                </a:solidFill>
              </a:rPr>
              <a:t> </a:t>
            </a:r>
            <a:r>
              <a:rPr lang="en-US" dirty="0" smtClean="0">
                <a:solidFill>
                  <a:schemeClr val="tx1"/>
                </a:solidFill>
              </a:rPr>
              <a:t>attacks remain the most frequent incident pattern in confirmed breaches and they accounted</a:t>
            </a:r>
            <a:r>
              <a:rPr lang="en-US" baseline="0" dirty="0" smtClean="0">
                <a:solidFill>
                  <a:schemeClr val="tx1"/>
                </a:solidFill>
              </a:rPr>
              <a:t> for up to 35% of breaches in some industries. </a:t>
            </a:r>
          </a:p>
          <a:p>
            <a:endParaRPr lang="en-US" baseline="0" dirty="0" smtClean="0">
              <a:solidFill>
                <a:schemeClr val="tx1"/>
              </a:solidFill>
            </a:endParaRPr>
          </a:p>
          <a:p>
            <a:r>
              <a:rPr lang="en-US" baseline="0" dirty="0" smtClean="0">
                <a:solidFill>
                  <a:schemeClr val="tx1"/>
                </a:solidFill>
              </a:rPr>
              <a:t>The Verizon report also estimated that nearly 50% of those incidents take months or longer to discover. So, how long ha this been going on? How long have we known about applications as a primary attack target?</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40F1BC7E-F9A3-B34B-BC7A-589C80975F5F}" type="slidenum">
              <a:rPr lang="en-US" smtClean="0">
                <a:solidFill>
                  <a:prstClr val="white"/>
                </a:solidFill>
              </a:rPr>
              <a:pPr/>
              <a:t>8</a:t>
            </a:fld>
            <a:endParaRPr lang="en-US">
              <a:solidFill>
                <a:prstClr val="white"/>
              </a:solidFill>
            </a:endParaRPr>
          </a:p>
        </p:txBody>
      </p:sp>
    </p:spTree>
    <p:extLst>
      <p:ext uri="{BB962C8B-B14F-4D97-AF65-F5344CB8AC3E}">
        <p14:creationId xmlns:p14="http://schemas.microsoft.com/office/powerpoint/2010/main" val="4265132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Well, the answer is</a:t>
            </a:r>
            <a:r>
              <a:rPr lang="en-US" baseline="0" dirty="0" smtClean="0"/>
              <a:t> that application security is a very dynamic environment. Everything is changing. Constantly and rapidly. The attackers or threat actors are changing.  The actual attacks are evolving. And, the applications themselves are evolving significantly. The tools and processes we used in 2000, simply aren’t enough anymore. Let’s dive into each of the areas a bit to understand how they have evolved and how they are continuing to evolve, beginning with the attackers.</a:t>
            </a:r>
            <a:endParaRPr lang="en-US" dirty="0"/>
          </a:p>
        </p:txBody>
      </p:sp>
      <p:sp>
        <p:nvSpPr>
          <p:cNvPr id="4" name="Slide Number Placeholder 3"/>
          <p:cNvSpPr>
            <a:spLocks noGrp="1"/>
          </p:cNvSpPr>
          <p:nvPr>
            <p:ph type="sldNum" sz="quarter" idx="10"/>
          </p:nvPr>
        </p:nvSpPr>
        <p:spPr/>
        <p:txBody>
          <a:bodyPr/>
          <a:lstStyle/>
          <a:p>
            <a:fld id="{40F1BC7E-F9A3-B34B-BC7A-589C80975F5F}" type="slidenum">
              <a:rPr lang="en-US" smtClean="0">
                <a:solidFill>
                  <a:prstClr val="white"/>
                </a:solidFill>
              </a:rPr>
              <a:pPr/>
              <a:t>9</a:t>
            </a:fld>
            <a:endParaRPr lang="en-US">
              <a:solidFill>
                <a:prstClr val="white"/>
              </a:solidFill>
            </a:endParaRPr>
          </a:p>
        </p:txBody>
      </p:sp>
    </p:spTree>
    <p:extLst>
      <p:ext uri="{BB962C8B-B14F-4D97-AF65-F5344CB8AC3E}">
        <p14:creationId xmlns:p14="http://schemas.microsoft.com/office/powerpoint/2010/main" val="407215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8" y="733425"/>
            <a:ext cx="6513512"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11</a:t>
            </a:fld>
            <a:endParaRPr lang="en-US">
              <a:solidFill>
                <a:prstClr val="white"/>
              </a:solidFill>
            </a:endParaRPr>
          </a:p>
        </p:txBody>
      </p:sp>
    </p:spTree>
    <p:extLst>
      <p:ext uri="{BB962C8B-B14F-4D97-AF65-F5344CB8AC3E}">
        <p14:creationId xmlns:p14="http://schemas.microsoft.com/office/powerpoint/2010/main" val="3717037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12</a:t>
            </a:fld>
            <a:endParaRPr lang="en-US">
              <a:solidFill>
                <a:prstClr val="white"/>
              </a:solidFill>
            </a:endParaRPr>
          </a:p>
        </p:txBody>
      </p:sp>
    </p:spTree>
    <p:extLst>
      <p:ext uri="{BB962C8B-B14F-4D97-AF65-F5344CB8AC3E}">
        <p14:creationId xmlns:p14="http://schemas.microsoft.com/office/powerpoint/2010/main" val="371703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13</a:t>
            </a:fld>
            <a:endParaRPr lang="en-US">
              <a:solidFill>
                <a:prstClr val="white"/>
              </a:solidFill>
            </a:endParaRPr>
          </a:p>
        </p:txBody>
      </p:sp>
    </p:spTree>
    <p:extLst>
      <p:ext uri="{BB962C8B-B14F-4D97-AF65-F5344CB8AC3E}">
        <p14:creationId xmlns:p14="http://schemas.microsoft.com/office/powerpoint/2010/main" val="3717037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Now.</a:t>
            </a:r>
            <a:r>
              <a:rPr lang="en-US" baseline="0" dirty="0" smtClean="0"/>
              <a:t>, lets look at the evolution of applications. On the left, we have one of the original </a:t>
            </a:r>
            <a:r>
              <a:rPr lang="en-US" baseline="0" dirty="0" err="1" smtClean="0"/>
              <a:t>amazon.com</a:t>
            </a:r>
            <a:r>
              <a:rPr lang="en-US" baseline="0" dirty="0" smtClean="0"/>
              <a:t> sites that was likely written in primarily in HTML. Then, on the left, we have today’s </a:t>
            </a:r>
            <a:r>
              <a:rPr lang="en-US" baseline="0" dirty="0" err="1" smtClean="0"/>
              <a:t>amazon.com</a:t>
            </a:r>
            <a:r>
              <a:rPr lang="en-US" baseline="0" dirty="0" smtClean="0"/>
              <a:t> site that has a much richer user experience and a lot of additional complexity. I’m just using the amazon site as an example, I don’t know exactly what code is in it, but many modern applications like this today have HTML, </a:t>
            </a:r>
            <a:r>
              <a:rPr lang="en-US" baseline="0" dirty="0" err="1" smtClean="0"/>
              <a:t>Javascript</a:t>
            </a:r>
            <a:r>
              <a:rPr lang="en-US" baseline="0" dirty="0" smtClean="0"/>
              <a:t>  and AJAX and in the client and then they have </a:t>
            </a:r>
            <a:r>
              <a:rPr lang="en-US" baseline="0" dirty="0" err="1" smtClean="0"/>
              <a:t>RESTful</a:t>
            </a:r>
            <a:r>
              <a:rPr lang="en-US" baseline="0" dirty="0" smtClean="0"/>
              <a:t> web services with JSON, SOAP, etc. Amazon use numerous web service to verify Prime accounts or to update inventory from other sellers. </a:t>
            </a:r>
          </a:p>
          <a:p>
            <a:endParaRPr lang="en-US" baseline="0" dirty="0" smtClean="0"/>
          </a:p>
          <a:p>
            <a:r>
              <a:rPr lang="en-US" baseline="0" dirty="0" smtClean="0"/>
              <a:t>Let’s look at this application evolution in a slightly different way…</a:t>
            </a:r>
            <a:endParaRPr lang="en-US" dirty="0"/>
          </a:p>
        </p:txBody>
      </p:sp>
      <p:sp>
        <p:nvSpPr>
          <p:cNvPr id="4" name="Slide Number Placeholder 3"/>
          <p:cNvSpPr>
            <a:spLocks noGrp="1"/>
          </p:cNvSpPr>
          <p:nvPr>
            <p:ph type="sldNum" idx="10"/>
          </p:nvPr>
        </p:nvSpPr>
        <p:spPr/>
        <p:txBody>
          <a:bodyPr/>
          <a:lstStyle/>
          <a:p>
            <a:fld id="{FFC7A10A-08DB-4131-8AE3-B1FC18AE1B9C}" type="slidenum">
              <a:rPr lang="en-US" smtClean="0">
                <a:solidFill>
                  <a:prstClr val="white"/>
                </a:solidFill>
              </a:rPr>
              <a:pPr/>
              <a:t>15</a:t>
            </a:fld>
            <a:endParaRPr lang="en-US">
              <a:solidFill>
                <a:prstClr val="white"/>
              </a:solidFill>
            </a:endParaRPr>
          </a:p>
        </p:txBody>
      </p:sp>
    </p:spTree>
    <p:extLst>
      <p:ext uri="{BB962C8B-B14F-4D97-AF65-F5344CB8AC3E}">
        <p14:creationId xmlns:p14="http://schemas.microsoft.com/office/powerpoint/2010/main" val="1526791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724FFB-A181-4E82-B182-FB21A643D56D}"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BE0177-7826-432F-98CA-E66A6E70FD44}" type="slidenum">
              <a:rPr lang="en-GB" smtClean="0"/>
              <a:t>‹#›</a:t>
            </a:fld>
            <a:endParaRPr lang="en-GB"/>
          </a:p>
        </p:txBody>
      </p:sp>
    </p:spTree>
    <p:extLst>
      <p:ext uri="{BB962C8B-B14F-4D97-AF65-F5344CB8AC3E}">
        <p14:creationId xmlns:p14="http://schemas.microsoft.com/office/powerpoint/2010/main" val="323820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with bullets">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88777" y="175667"/>
            <a:ext cx="8229600" cy="762000"/>
          </a:xfrm>
          <a:prstGeom prst="rect">
            <a:avLst/>
          </a:prstGeom>
        </p:spPr>
        <p:txBody>
          <a:bodyPr vert="horz" lIns="91440" tIns="45720" rIns="91440" bIns="45720"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4" name="Text Placeholder 8"/>
          <p:cNvSpPr>
            <a:spLocks noGrp="1"/>
          </p:cNvSpPr>
          <p:nvPr>
            <p:ph type="body" sz="quarter" idx="13"/>
          </p:nvPr>
        </p:nvSpPr>
        <p:spPr>
          <a:xfrm>
            <a:off x="288925" y="1397000"/>
            <a:ext cx="8229600" cy="812800"/>
          </a:xfrm>
          <a:prstGeom prst="rect">
            <a:avLst/>
          </a:prstGeom>
        </p:spPr>
        <p:txBody>
          <a:bodyPr/>
          <a:lstStyle>
            <a:lvl1pPr marL="0" indent="0">
              <a:buNone/>
              <a:defRPr sz="2000" b="1">
                <a:latin typeface="Calibri" pitchFamily="34" charset="0"/>
                <a:cs typeface="Calibri" pitchFamily="34" charset="0"/>
              </a:defRPr>
            </a:lvl1pPr>
            <a:lvl2pPr>
              <a:buFont typeface="Arial" pitchFamily="34" charset="0"/>
              <a:buNone/>
              <a:defRPr>
                <a:latin typeface="Myriad Pro" pitchFamily="34" charset="0"/>
              </a:defRPr>
            </a:lvl2pPr>
            <a:lvl3pPr>
              <a:buNone/>
              <a:defRPr>
                <a:latin typeface="Myriad Pro" pitchFamily="34" charset="0"/>
              </a:defRPr>
            </a:lvl3pPr>
            <a:lvl4pPr>
              <a:buNone/>
              <a:defRPr>
                <a:latin typeface="Myriad Pro" pitchFamily="34" charset="0"/>
              </a:defRPr>
            </a:lvl4pPr>
            <a:lvl5pPr>
              <a:buNone/>
              <a:defRPr>
                <a:latin typeface="Myriad Pro" pitchFamily="34" charset="0"/>
              </a:defRPr>
            </a:lvl5pPr>
          </a:lstStyle>
          <a:p>
            <a:pPr lvl="0"/>
            <a:r>
              <a:rPr lang="en-US" smtClean="0"/>
              <a:t>Click to edit Master text styles</a:t>
            </a:r>
          </a:p>
        </p:txBody>
      </p:sp>
      <p:sp>
        <p:nvSpPr>
          <p:cNvPr id="7" name="Slide Number Placeholder 5"/>
          <p:cNvSpPr>
            <a:spLocks noGrp="1"/>
          </p:cNvSpPr>
          <p:nvPr>
            <p:ph type="sldNum" sz="quarter" idx="4"/>
          </p:nvPr>
        </p:nvSpPr>
        <p:spPr>
          <a:xfrm>
            <a:off x="4229100" y="6416676"/>
            <a:ext cx="685800" cy="365125"/>
          </a:xfrm>
          <a:prstGeom prst="rect">
            <a:avLst/>
          </a:prstGeom>
        </p:spPr>
        <p:txBody>
          <a:bodyPr vert="horz" lIns="91440" tIns="45720" rIns="91440" bIns="45720" rtlCol="0" anchor="ctr"/>
          <a:lstStyle>
            <a:lvl1pPr algn="ctr">
              <a:defRPr sz="1000" b="0" i="0">
                <a:solidFill>
                  <a:srgbClr val="000000"/>
                </a:solidFill>
                <a:latin typeface="+mn-lt"/>
                <a:cs typeface="Verdana"/>
              </a:defRPr>
            </a:lvl1pPr>
          </a:lstStyle>
          <a:p>
            <a:pPr defTabSz="457200"/>
            <a:fld id="{8F20D5A1-9032-1545-B6AE-258D4534BA42}" type="slidenum">
              <a:rPr lang="en-US" smtClean="0"/>
              <a:pPr defTabSz="457200"/>
              <a:t>‹#›</a:t>
            </a:fld>
            <a:endParaRPr lang="en-US" dirty="0"/>
          </a:p>
        </p:txBody>
      </p:sp>
      <p:sp>
        <p:nvSpPr>
          <p:cNvPr id="8" name="Footer Placeholder 4"/>
          <p:cNvSpPr>
            <a:spLocks noGrp="1"/>
          </p:cNvSpPr>
          <p:nvPr>
            <p:ph type="ftr" sz="quarter" idx="3"/>
          </p:nvPr>
        </p:nvSpPr>
        <p:spPr>
          <a:xfrm>
            <a:off x="228600" y="6416676"/>
            <a:ext cx="2895600" cy="365125"/>
          </a:xfrm>
          <a:prstGeom prst="rect">
            <a:avLst/>
          </a:prstGeom>
        </p:spPr>
        <p:txBody>
          <a:bodyPr vert="horz" lIns="91440" tIns="45720" rIns="91440" bIns="45720" rtlCol="0" anchor="ctr"/>
          <a:lstStyle>
            <a:lvl1pPr algn="l">
              <a:defRPr sz="1000" b="0" i="0">
                <a:solidFill>
                  <a:schemeClr val="tx1"/>
                </a:solidFill>
                <a:latin typeface="+mn-lt"/>
                <a:cs typeface="Verdana"/>
              </a:defRPr>
            </a:lvl1pPr>
          </a:lstStyle>
          <a:p>
            <a:pPr defTabSz="914400">
              <a:defRPr/>
            </a:pPr>
            <a:r>
              <a:rPr lang="en-US" kern="0" dirty="0" smtClean="0">
                <a:solidFill>
                  <a:sysClr val="windowText" lastClr="000000"/>
                </a:solidFill>
              </a:rPr>
              <a:t>© 2014 by The Enterprise Strategy Group, Inc.</a:t>
            </a:r>
            <a:endParaRPr lang="en-US" kern="0" dirty="0">
              <a:solidFill>
                <a:sysClr val="windowText" lastClr="000000"/>
              </a:solidFill>
            </a:endParaRPr>
          </a:p>
        </p:txBody>
      </p:sp>
      <p:sp>
        <p:nvSpPr>
          <p:cNvPr id="10" name="Text Placeholder 2"/>
          <p:cNvSpPr>
            <a:spLocks noGrp="1"/>
          </p:cNvSpPr>
          <p:nvPr userDrawn="1">
            <p:ph type="body" sz="quarter" idx="14" hasCustomPrompt="1"/>
          </p:nvPr>
        </p:nvSpPr>
        <p:spPr>
          <a:xfrm>
            <a:off x="288925" y="2463800"/>
            <a:ext cx="8229600" cy="3505200"/>
          </a:xfrm>
          <a:prstGeom prst="rect">
            <a:avLst/>
          </a:prstGeom>
        </p:spPr>
        <p:txBody>
          <a:bodyPr>
            <a:normAutofit/>
          </a:bodyPr>
          <a:lstStyle>
            <a:lvl1pPr marL="342900" marR="0" indent="-342900" algn="l" defTabSz="457200" rtl="0" eaLnBrk="1" fontAlgn="auto" latinLnBrk="0" hangingPunct="1">
              <a:lnSpc>
                <a:spcPct val="100000"/>
              </a:lnSpc>
              <a:spcBef>
                <a:spcPct val="20000"/>
              </a:spcBef>
              <a:spcAft>
                <a:spcPts val="0"/>
              </a:spcAft>
              <a:buClr>
                <a:srgbClr val="CC242E"/>
              </a:buClr>
              <a:buSzTx/>
              <a:buFont typeface="Arial"/>
              <a:buChar char="•"/>
              <a:tabLst/>
              <a:defRPr sz="2000"/>
            </a:lvl1pPr>
            <a:lvl2pPr marL="694944" marR="0" indent="-347472" algn="l" defTabSz="457200" rtl="0" eaLnBrk="1" fontAlgn="auto" latinLnBrk="0" hangingPunct="1">
              <a:lnSpc>
                <a:spcPct val="100000"/>
              </a:lnSpc>
              <a:spcBef>
                <a:spcPct val="20000"/>
              </a:spcBef>
              <a:spcAft>
                <a:spcPts val="0"/>
              </a:spcAft>
              <a:buClr>
                <a:srgbClr val="CC242E"/>
              </a:buClr>
              <a:buSzTx/>
              <a:buFont typeface="Wingdings" charset="2"/>
              <a:buChar char="§"/>
              <a:tabLst/>
              <a:defRPr sz="2000"/>
            </a:lvl2pPr>
            <a:lvl3pPr marL="1005840" marR="0" indent="-347472" algn="l" defTabSz="457200" rtl="0" eaLnBrk="1" fontAlgn="auto" latinLnBrk="0" hangingPunct="1">
              <a:lnSpc>
                <a:spcPct val="100000"/>
              </a:lnSpc>
              <a:spcBef>
                <a:spcPct val="20000"/>
              </a:spcBef>
              <a:spcAft>
                <a:spcPts val="0"/>
              </a:spcAft>
              <a:buClr>
                <a:srgbClr val="CC242E"/>
              </a:buClr>
              <a:buSzTx/>
              <a:buFont typeface="Arial" pitchFamily="34" charset="0"/>
              <a:buChar char="•"/>
              <a:tabLst/>
              <a:defRPr sz="2000"/>
            </a:lvl3pPr>
            <a:lvl4pPr marL="1481328" marR="0" indent="-457200" algn="l" defTabSz="457200" rtl="0" eaLnBrk="1" fontAlgn="auto" latinLnBrk="0" hangingPunct="1">
              <a:lnSpc>
                <a:spcPct val="100000"/>
              </a:lnSpc>
              <a:spcBef>
                <a:spcPct val="20000"/>
              </a:spcBef>
              <a:spcAft>
                <a:spcPts val="0"/>
              </a:spcAft>
              <a:buClr>
                <a:srgbClr val="CC242E"/>
              </a:buClr>
              <a:buSzTx/>
              <a:buFont typeface="+mj-lt"/>
              <a:buAutoNum type="arabicPeriod"/>
              <a:tabLst/>
              <a:defRPr sz="2000"/>
            </a:lvl4pPr>
            <a:lvl5pPr marL="1801368" marR="0" indent="-457200" algn="l" defTabSz="457200" rtl="0" eaLnBrk="1" fontAlgn="auto" latinLnBrk="0" hangingPunct="1">
              <a:lnSpc>
                <a:spcPct val="100000"/>
              </a:lnSpc>
              <a:spcBef>
                <a:spcPct val="20000"/>
              </a:spcBef>
              <a:spcAft>
                <a:spcPts val="0"/>
              </a:spcAft>
              <a:buClr>
                <a:srgbClr val="CC242E"/>
              </a:buClr>
              <a:buSzTx/>
              <a:buFont typeface="+mj-lt"/>
              <a:buAutoNum type="alphaLcPeriod"/>
              <a:tabLst/>
              <a:defRPr sz="2000"/>
            </a:lvl5pPr>
          </a:lstStyle>
          <a:p>
            <a:pPr marL="342900" marR="0" lvl="0" indent="-342900" algn="l" defTabSz="457200" rtl="0" eaLnBrk="1" fontAlgn="auto" latinLnBrk="0" hangingPunct="1">
              <a:lnSpc>
                <a:spcPct val="100000"/>
              </a:lnSpc>
              <a:spcBef>
                <a:spcPct val="20000"/>
              </a:spcBef>
              <a:spcAft>
                <a:spcPts val="0"/>
              </a:spcAft>
              <a:buClr>
                <a:srgbClr val="CC242E"/>
              </a:buClr>
              <a:buSzTx/>
              <a:buFont typeface="Arial"/>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Verdana"/>
              </a:rPr>
              <a:t>Bullet Level 1</a:t>
            </a:r>
          </a:p>
          <a:p>
            <a:pPr marL="694944" marR="0" lvl="1" indent="-347472" algn="l" defTabSz="457200" rtl="0" eaLnBrk="1" fontAlgn="auto" latinLnBrk="0" hangingPunct="1">
              <a:lnSpc>
                <a:spcPct val="100000"/>
              </a:lnSpc>
              <a:spcBef>
                <a:spcPct val="20000"/>
              </a:spcBef>
              <a:spcAft>
                <a:spcPts val="0"/>
              </a:spcAft>
              <a:buClr>
                <a:srgbClr val="CC242E"/>
              </a:buClr>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mn-lt"/>
                <a:ea typeface="+mn-ea"/>
                <a:cs typeface="Verdana"/>
              </a:rPr>
              <a:t>Level 2</a:t>
            </a:r>
          </a:p>
          <a:p>
            <a:pPr marL="1005840" marR="0" lvl="2" indent="-347472" algn="l" defTabSz="457200" rtl="0" eaLnBrk="1" fontAlgn="auto" latinLnBrk="0" hangingPunct="1">
              <a:lnSpc>
                <a:spcPct val="100000"/>
              </a:lnSpc>
              <a:spcBef>
                <a:spcPct val="20000"/>
              </a:spcBef>
              <a:spcAft>
                <a:spcPts val="0"/>
              </a:spcAft>
              <a:buClr>
                <a:srgbClr val="CC242E"/>
              </a:buClr>
              <a:buSzTx/>
              <a:buFont typeface="Arial" pitchFamily="34" charset="0"/>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Level 3</a:t>
            </a:r>
          </a:p>
          <a:p>
            <a:pPr marL="1481328" marR="0" lvl="3" indent="-457200" algn="l" defTabSz="457200" rtl="0" eaLnBrk="1" fontAlgn="auto" latinLnBrk="0" hangingPunct="1">
              <a:lnSpc>
                <a:spcPct val="100000"/>
              </a:lnSpc>
              <a:spcBef>
                <a:spcPct val="20000"/>
              </a:spcBef>
              <a:spcAft>
                <a:spcPts val="0"/>
              </a:spcAft>
              <a:buClr>
                <a:srgbClr val="CC242E"/>
              </a:buClr>
              <a:buSzTx/>
              <a:buFont typeface="+mj-lt"/>
              <a:buAutoNum type="arabicPeriod"/>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Level 4</a:t>
            </a:r>
          </a:p>
          <a:p>
            <a:pPr marL="1801368" marR="0" lvl="4" indent="-457200" algn="l" defTabSz="457200" rtl="0" eaLnBrk="1" fontAlgn="auto" latinLnBrk="0" hangingPunct="1">
              <a:lnSpc>
                <a:spcPct val="100000"/>
              </a:lnSpc>
              <a:spcBef>
                <a:spcPct val="20000"/>
              </a:spcBef>
              <a:spcAft>
                <a:spcPts val="0"/>
              </a:spcAft>
              <a:buClr>
                <a:srgbClr val="CC242E"/>
              </a:buClr>
              <a:buSzTx/>
              <a:buFont typeface="+mj-lt"/>
              <a:buAutoNum type="alphaLcPeriod"/>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Level 5</a:t>
            </a:r>
          </a:p>
          <a:p>
            <a:endParaRPr lang="en-US" dirty="0"/>
          </a:p>
        </p:txBody>
      </p:sp>
    </p:spTree>
    <p:extLst>
      <p:ext uri="{BB962C8B-B14F-4D97-AF65-F5344CB8AC3E}">
        <p14:creationId xmlns:p14="http://schemas.microsoft.com/office/powerpoint/2010/main" val="9607927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288777" y="175667"/>
            <a:ext cx="8229600" cy="762000"/>
          </a:xfrm>
          <a:prstGeom prst="rect">
            <a:avLst/>
          </a:prstGeom>
        </p:spPr>
        <p:txBody>
          <a:bodyPr vert="horz" lIns="91440" tIns="45720" rIns="91440" bIns="45720"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6" name="Slide Number Placeholder 5"/>
          <p:cNvSpPr>
            <a:spLocks noGrp="1"/>
          </p:cNvSpPr>
          <p:nvPr>
            <p:ph type="sldNum" sz="quarter" idx="4"/>
          </p:nvPr>
        </p:nvSpPr>
        <p:spPr>
          <a:xfrm>
            <a:off x="4229100" y="6416676"/>
            <a:ext cx="685800" cy="365125"/>
          </a:xfrm>
          <a:prstGeom prst="rect">
            <a:avLst/>
          </a:prstGeom>
        </p:spPr>
        <p:txBody>
          <a:bodyPr vert="horz" lIns="91440" tIns="45720" rIns="91440" bIns="45720" rtlCol="0" anchor="ctr"/>
          <a:lstStyle>
            <a:lvl1pPr algn="ctr">
              <a:defRPr sz="1000" b="0" i="0">
                <a:solidFill>
                  <a:srgbClr val="000000"/>
                </a:solidFill>
                <a:latin typeface="+mn-lt"/>
                <a:cs typeface="Verdana"/>
              </a:defRPr>
            </a:lvl1pPr>
          </a:lstStyle>
          <a:p>
            <a:pPr defTabSz="457200"/>
            <a:fld id="{8F20D5A1-9032-1545-B6AE-258D4534BA42}" type="slidenum">
              <a:rPr lang="en-US" smtClean="0"/>
              <a:pPr defTabSz="457200"/>
              <a:t>‹#›</a:t>
            </a:fld>
            <a:endParaRPr lang="en-US" dirty="0"/>
          </a:p>
        </p:txBody>
      </p:sp>
      <p:sp>
        <p:nvSpPr>
          <p:cNvPr id="7" name="Footer Placeholder 4"/>
          <p:cNvSpPr>
            <a:spLocks noGrp="1"/>
          </p:cNvSpPr>
          <p:nvPr>
            <p:ph type="ftr" sz="quarter" idx="3"/>
          </p:nvPr>
        </p:nvSpPr>
        <p:spPr>
          <a:xfrm>
            <a:off x="228600" y="6416676"/>
            <a:ext cx="2895600" cy="365125"/>
          </a:xfrm>
          <a:prstGeom prst="rect">
            <a:avLst/>
          </a:prstGeom>
        </p:spPr>
        <p:txBody>
          <a:bodyPr vert="horz" lIns="91440" tIns="45720" rIns="91440" bIns="45720" rtlCol="0" anchor="ctr"/>
          <a:lstStyle>
            <a:lvl1pPr algn="l">
              <a:defRPr sz="1000" b="0" i="0">
                <a:solidFill>
                  <a:schemeClr val="tx1"/>
                </a:solidFill>
                <a:latin typeface="+mn-lt"/>
                <a:cs typeface="Verdana"/>
              </a:defRPr>
            </a:lvl1pPr>
          </a:lstStyle>
          <a:p>
            <a:pPr defTabSz="914400">
              <a:defRPr/>
            </a:pPr>
            <a:r>
              <a:rPr lang="en-US" kern="0" dirty="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2576508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724FFB-A181-4E82-B182-FB21A643D56D}" type="datetimeFigureOut">
              <a:rPr lang="en-GB" smtClean="0">
                <a:solidFill>
                  <a:prstClr val="black">
                    <a:tint val="75000"/>
                  </a:prstClr>
                </a:solidFill>
              </a:rPr>
              <a:pPr/>
              <a:t>10/09/2015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9279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9199" y="3370399"/>
            <a:ext cx="2708971" cy="644193"/>
          </a:xfrm>
          <a:prstGeom prst="rect">
            <a:avLst/>
          </a:prstGeom>
        </p:spPr>
        <p:txBody>
          <a:bodyPr wrap="none" tIns="0" bIns="0">
            <a:noAutofit/>
          </a:bodyPr>
          <a:lstStyle>
            <a:lvl1pPr marL="0" indent="0" algn="l">
              <a:lnSpc>
                <a:spcPts val="5500"/>
              </a:lnSpc>
              <a:buNone/>
              <a:defRPr sz="2200" b="1" i="0" cap="none">
                <a:solidFill>
                  <a:srgbClr val="EA570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11"/>
          <p:cNvSpPr>
            <a:spLocks noGrp="1"/>
          </p:cNvSpPr>
          <p:nvPr>
            <p:ph type="title"/>
          </p:nvPr>
        </p:nvSpPr>
        <p:spPr>
          <a:xfrm>
            <a:off x="289199" y="2048956"/>
            <a:ext cx="6172200" cy="857250"/>
          </a:xfrm>
          <a:prstGeom prst="rect">
            <a:avLst/>
          </a:prstGeom>
        </p:spPr>
        <p:txBody>
          <a:bodyPr vert="horz"/>
          <a:lstStyle>
            <a:lvl1pPr algn="l">
              <a:lnSpc>
                <a:spcPts val="5300"/>
              </a:lnSpc>
              <a:defRPr sz="4800" b="0" i="0" cap="all">
                <a:solidFill>
                  <a:srgbClr val="EA5709"/>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5" name="Text Placeholder 15"/>
          <p:cNvSpPr>
            <a:spLocks noGrp="1"/>
          </p:cNvSpPr>
          <p:nvPr>
            <p:ph type="body" sz="quarter" idx="13"/>
          </p:nvPr>
        </p:nvSpPr>
        <p:spPr>
          <a:xfrm>
            <a:off x="289198" y="4164319"/>
            <a:ext cx="2332208" cy="371399"/>
          </a:xfrm>
          <a:prstGeom prst="rect">
            <a:avLst/>
          </a:prstGeom>
        </p:spPr>
        <p:txBody>
          <a:bodyPr vert="horz"/>
          <a:lstStyle>
            <a:lvl1pPr>
              <a:defRPr sz="1400" b="0" i="0" cap="none">
                <a:solidFill>
                  <a:srgbClr val="EA5709"/>
                </a:solidFill>
                <a:latin typeface="Arial" panose="020B0604020202020204" pitchFamily="34" charset="0"/>
                <a:cs typeface="Arial" panose="020B0604020202020204" pitchFamily="34" charset="0"/>
              </a:defRPr>
            </a:lvl1pPr>
          </a:lstStyle>
          <a:p>
            <a:pPr lvl="0"/>
            <a:r>
              <a:rPr lang="en-US" smtClean="0"/>
              <a:t>Click to edit Master text styles</a:t>
            </a:r>
          </a:p>
        </p:txBody>
      </p:sp>
      <p:pic>
        <p:nvPicPr>
          <p:cNvPr id="6" name="Picture 5"/>
          <p:cNvPicPr>
            <a:picLocks noChangeAspect="1"/>
          </p:cNvPicPr>
          <p:nvPr userDrawn="1"/>
        </p:nvPicPr>
        <p:blipFill>
          <a:blip r:embed="rId2"/>
          <a:stretch>
            <a:fillRect/>
          </a:stretch>
        </p:blipFill>
        <p:spPr>
          <a:xfrm>
            <a:off x="373857" y="596989"/>
            <a:ext cx="1178366" cy="263290"/>
          </a:xfrm>
          <a:prstGeom prst="rect">
            <a:avLst/>
          </a:prstGeom>
        </p:spPr>
      </p:pic>
      <p:pic>
        <p:nvPicPr>
          <p:cNvPr id="7" name="Picture 6"/>
          <p:cNvPicPr>
            <a:picLocks noChangeAspect="1"/>
          </p:cNvPicPr>
          <p:nvPr userDrawn="1"/>
        </p:nvPicPr>
        <p:blipFill>
          <a:blip r:embed="rId2"/>
          <a:stretch>
            <a:fillRect/>
          </a:stretch>
        </p:blipFill>
        <p:spPr>
          <a:xfrm>
            <a:off x="373857" y="596989"/>
            <a:ext cx="1178366" cy="263290"/>
          </a:xfrm>
          <a:prstGeom prst="rect">
            <a:avLst/>
          </a:prstGeom>
        </p:spPr>
      </p:pic>
    </p:spTree>
    <p:extLst>
      <p:ext uri="{BB962C8B-B14F-4D97-AF65-F5344CB8AC3E}">
        <p14:creationId xmlns:p14="http://schemas.microsoft.com/office/powerpoint/2010/main" val="13379442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ov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598" y="4493865"/>
            <a:ext cx="3611961" cy="858924"/>
          </a:xfrm>
          <a:prstGeom prst="rect">
            <a:avLst/>
          </a:prstGeom>
        </p:spPr>
        <p:txBody>
          <a:bodyPr wrap="none" tIns="0" bIns="0">
            <a:noAutofit/>
          </a:bodyPr>
          <a:lstStyle>
            <a:lvl1pPr marL="0" indent="0" algn="l">
              <a:lnSpc>
                <a:spcPts val="7333"/>
              </a:lnSpc>
              <a:buNone/>
              <a:defRPr sz="2933" b="0" i="0" cap="none">
                <a:solidFill>
                  <a:srgbClr val="EA5709"/>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85599" y="2852928"/>
            <a:ext cx="6300952" cy="1143000"/>
          </a:xfrm>
          <a:prstGeom prst="rect">
            <a:avLst/>
          </a:prstGeom>
        </p:spPr>
        <p:txBody>
          <a:bodyPr vert="horz"/>
          <a:lstStyle>
            <a:lvl1pPr algn="l">
              <a:lnSpc>
                <a:spcPts val="7066"/>
              </a:lnSpc>
              <a:defRPr sz="6933" b="0" i="0" cap="all">
                <a:solidFill>
                  <a:srgbClr val="EA5709"/>
                </a:solidFill>
                <a:latin typeface="Arial"/>
                <a:cs typeface="Arial"/>
              </a:defRPr>
            </a:lvl1pPr>
          </a:lstStyle>
          <a:p>
            <a:r>
              <a:rPr lang="en-US" dirty="0" smtClean="0"/>
              <a:t>Click to edit Master title style</a:t>
            </a:r>
            <a:endParaRPr lang="en-US" dirty="0"/>
          </a:p>
        </p:txBody>
      </p:sp>
      <p:sp>
        <p:nvSpPr>
          <p:cNvPr id="16" name="Text Placeholder 15"/>
          <p:cNvSpPr>
            <a:spLocks noGrp="1"/>
          </p:cNvSpPr>
          <p:nvPr>
            <p:ph type="body" sz="quarter" idx="13"/>
          </p:nvPr>
        </p:nvSpPr>
        <p:spPr>
          <a:xfrm>
            <a:off x="385599" y="5552426"/>
            <a:ext cx="3109610" cy="495199"/>
          </a:xfrm>
          <a:prstGeom prst="rect">
            <a:avLst/>
          </a:prstGeom>
        </p:spPr>
        <p:txBody>
          <a:bodyPr vert="horz"/>
          <a:lstStyle>
            <a:lvl1pPr>
              <a:defRPr sz="1867" b="0" i="0" cap="none">
                <a:solidFill>
                  <a:srgbClr val="EA5709"/>
                </a:solidFill>
                <a:latin typeface="Arial"/>
                <a:cs typeface="Arial"/>
              </a:defRPr>
            </a:lvl1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000500" y="0"/>
            <a:ext cx="5143500" cy="6858000"/>
          </a:xfrm>
          <a:prstGeom prst="rect">
            <a:avLst/>
          </a:prstGeom>
        </p:spPr>
      </p:pic>
      <p:pic>
        <p:nvPicPr>
          <p:cNvPr id="7" name="Picture 6"/>
          <p:cNvPicPr>
            <a:picLocks noChangeAspect="1"/>
          </p:cNvPicPr>
          <p:nvPr userDrawn="1"/>
        </p:nvPicPr>
        <p:blipFill>
          <a:blip r:embed="rId3"/>
          <a:stretch>
            <a:fillRect/>
          </a:stretch>
        </p:blipFill>
        <p:spPr>
          <a:xfrm>
            <a:off x="498476" y="795987"/>
            <a:ext cx="1571154" cy="351053"/>
          </a:xfrm>
          <a:prstGeom prst="rect">
            <a:avLst/>
          </a:prstGeom>
        </p:spPr>
      </p:pic>
    </p:spTree>
    <p:extLst>
      <p:ext uri="{BB962C8B-B14F-4D97-AF65-F5344CB8AC3E}">
        <p14:creationId xmlns:p14="http://schemas.microsoft.com/office/powerpoint/2010/main" val="309000940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5598" y="4493865"/>
            <a:ext cx="3611961" cy="858924"/>
          </a:xfrm>
          <a:prstGeom prst="rect">
            <a:avLst/>
          </a:prstGeom>
        </p:spPr>
        <p:txBody>
          <a:bodyPr wrap="none" tIns="0" bIns="0">
            <a:noAutofit/>
          </a:bodyPr>
          <a:lstStyle>
            <a:lvl1pPr marL="0" indent="0" algn="l">
              <a:lnSpc>
                <a:spcPts val="7333"/>
              </a:lnSpc>
              <a:buNone/>
              <a:defRPr sz="2933" b="0" i="0" cap="none">
                <a:solidFill>
                  <a:srgbClr val="EA5709"/>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CoverImage_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0537" y="-8889"/>
            <a:ext cx="3081401" cy="4639395"/>
          </a:xfrm>
          <a:prstGeom prst="rect">
            <a:avLst/>
          </a:prstGeom>
        </p:spPr>
      </p:pic>
      <p:sp>
        <p:nvSpPr>
          <p:cNvPr id="12" name="Title 11"/>
          <p:cNvSpPr>
            <a:spLocks noGrp="1"/>
          </p:cNvSpPr>
          <p:nvPr>
            <p:ph type="title"/>
          </p:nvPr>
        </p:nvSpPr>
        <p:spPr>
          <a:xfrm>
            <a:off x="385598" y="2852928"/>
            <a:ext cx="8229600" cy="1143000"/>
          </a:xfrm>
          <a:prstGeom prst="rect">
            <a:avLst/>
          </a:prstGeom>
        </p:spPr>
        <p:txBody>
          <a:bodyPr vert="horz"/>
          <a:lstStyle>
            <a:lvl1pPr algn="l">
              <a:lnSpc>
                <a:spcPts val="7066"/>
              </a:lnSpc>
              <a:defRPr sz="6933" b="0" i="0" cap="all">
                <a:solidFill>
                  <a:srgbClr val="EA5709"/>
                </a:solidFill>
                <a:latin typeface="Arial"/>
                <a:cs typeface="Arial"/>
              </a:defRPr>
            </a:lvl1pPr>
          </a:lstStyle>
          <a:p>
            <a:r>
              <a:rPr lang="en-US" smtClean="0"/>
              <a:t>Click to edit Master title style</a:t>
            </a:r>
            <a:endParaRPr lang="en-US" dirty="0"/>
          </a:p>
        </p:txBody>
      </p:sp>
      <p:sp>
        <p:nvSpPr>
          <p:cNvPr id="16" name="Text Placeholder 15"/>
          <p:cNvSpPr>
            <a:spLocks noGrp="1"/>
          </p:cNvSpPr>
          <p:nvPr>
            <p:ph type="body" sz="quarter" idx="13"/>
          </p:nvPr>
        </p:nvSpPr>
        <p:spPr>
          <a:xfrm>
            <a:off x="385599" y="5552426"/>
            <a:ext cx="3109610" cy="495199"/>
          </a:xfrm>
          <a:prstGeom prst="rect">
            <a:avLst/>
          </a:prstGeom>
        </p:spPr>
        <p:txBody>
          <a:bodyPr vert="horz"/>
          <a:lstStyle>
            <a:lvl1pPr>
              <a:defRPr sz="1867" b="0" i="0" cap="none">
                <a:solidFill>
                  <a:srgbClr val="EA5709"/>
                </a:solidFill>
                <a:latin typeface="Arial"/>
                <a:cs typeface="Arial"/>
              </a:defRPr>
            </a:lvl1pPr>
          </a:lstStyle>
          <a:p>
            <a:pPr lvl="0"/>
            <a:r>
              <a:rPr lang="en-US" smtClean="0"/>
              <a:t>Click to edit Master text styles</a:t>
            </a:r>
          </a:p>
        </p:txBody>
      </p:sp>
      <p:pic>
        <p:nvPicPr>
          <p:cNvPr id="2" name="Picture 1"/>
          <p:cNvPicPr>
            <a:picLocks noChangeAspect="1"/>
          </p:cNvPicPr>
          <p:nvPr/>
        </p:nvPicPr>
        <p:blipFill>
          <a:blip r:embed="rId3"/>
          <a:stretch>
            <a:fillRect/>
          </a:stretch>
        </p:blipFill>
        <p:spPr>
          <a:xfrm>
            <a:off x="498476" y="795987"/>
            <a:ext cx="1571154" cy="351053"/>
          </a:xfrm>
          <a:prstGeom prst="rect">
            <a:avLst/>
          </a:prstGeom>
        </p:spPr>
      </p:pic>
      <p:pic>
        <p:nvPicPr>
          <p:cNvPr id="7" name="Picture 6" descr="CoverImage_whit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0537" y="-8889"/>
            <a:ext cx="3081401" cy="4639395"/>
          </a:xfrm>
          <a:prstGeom prst="rect">
            <a:avLst/>
          </a:prstGeom>
        </p:spPr>
      </p:pic>
      <p:pic>
        <p:nvPicPr>
          <p:cNvPr id="8" name="Picture 7"/>
          <p:cNvPicPr>
            <a:picLocks noChangeAspect="1"/>
          </p:cNvPicPr>
          <p:nvPr userDrawn="1"/>
        </p:nvPicPr>
        <p:blipFill>
          <a:blip r:embed="rId3"/>
          <a:stretch>
            <a:fillRect/>
          </a:stretch>
        </p:blipFill>
        <p:spPr>
          <a:xfrm>
            <a:off x="498476" y="795987"/>
            <a:ext cx="1571154" cy="351053"/>
          </a:xfrm>
          <a:prstGeom prst="rect">
            <a:avLst/>
          </a:prstGeom>
        </p:spPr>
      </p:pic>
    </p:spTree>
    <p:extLst>
      <p:ext uri="{BB962C8B-B14F-4D97-AF65-F5344CB8AC3E}">
        <p14:creationId xmlns:p14="http://schemas.microsoft.com/office/powerpoint/2010/main" val="17366101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
    <p:bg>
      <p:bgPr>
        <a:solidFill>
          <a:srgbClr val="EA570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24715"/>
            <a:ext cx="8229600" cy="1143000"/>
          </a:xfrm>
          <a:prstGeom prst="rect">
            <a:avLst/>
          </a:prstGeom>
        </p:spPr>
        <p:txBody>
          <a:bodyPr lIns="0" tIns="60958" rIns="121917" bIns="60958"/>
          <a:lstStyle>
            <a:lvl1pPr algn="l">
              <a:lnSpc>
                <a:spcPts val="6933"/>
              </a:lnSpc>
              <a:defRPr sz="6900" b="0" i="0" cap="all">
                <a:solidFill>
                  <a:schemeClr val="bg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38864411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Background">
    <p:bg>
      <p:bgPr>
        <a:solidFill>
          <a:schemeClr val="bg1">
            <a:lumMod val="75000"/>
            <a:lumOff val="2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1721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2387" y="539918"/>
            <a:ext cx="8234413" cy="502118"/>
          </a:xfrm>
          <a:prstGeom prst="rect">
            <a:avLst/>
          </a:prstGeom>
        </p:spPr>
        <p:txBody>
          <a:bodyPr wrap="none"/>
          <a:lstStyle>
            <a:lvl1pPr>
              <a:defRPr sz="3200">
                <a:solidFill>
                  <a:srgbClr val="EA5709"/>
                </a:solidFill>
                <a:latin typeface="Arial" panose="020B0604020202020204" pitchFamily="34" charset="0"/>
                <a:cs typeface="Arial" panose="020B0604020202020204" pitchFamily="34" charset="0"/>
              </a:defRPr>
            </a:lvl1pPr>
          </a:lstStyle>
          <a:p>
            <a:r>
              <a:rPr lang="en-GB" dirty="0" smtClean="0"/>
              <a:t>Click to edit the title text format</a:t>
            </a:r>
            <a:endParaRPr lang="en-US" dirty="0"/>
          </a:p>
        </p:txBody>
      </p:sp>
      <p:sp>
        <p:nvSpPr>
          <p:cNvPr id="3" name="Content Placeholder 2"/>
          <p:cNvSpPr>
            <a:spLocks noGrp="1"/>
          </p:cNvSpPr>
          <p:nvPr>
            <p:ph idx="1"/>
          </p:nvPr>
        </p:nvSpPr>
        <p:spPr>
          <a:xfrm>
            <a:off x="452387" y="1295400"/>
            <a:ext cx="8234413" cy="4876800"/>
          </a:xfrm>
          <a:prstGeom prst="rect">
            <a:avLst/>
          </a:prstGeom>
        </p:spPr>
        <p:txBody>
          <a:bodyPr/>
          <a:lstStyle>
            <a:lvl1pPr marL="342900" indent="-342900">
              <a:lnSpc>
                <a:spcPct val="100000"/>
              </a:lnSpc>
              <a:buClr>
                <a:schemeClr val="accent3"/>
              </a:buClr>
              <a:buFont typeface="Arial" panose="020B0604020202020204" pitchFamily="34" charset="0"/>
              <a:buChar char="•"/>
              <a:defRPr sz="2000">
                <a:latin typeface="Arial" panose="020B0604020202020204" pitchFamily="34" charset="0"/>
                <a:cs typeface="Arial" panose="020B0604020202020204" pitchFamily="34" charset="0"/>
              </a:defRPr>
            </a:lvl1pPr>
            <a:lvl2pPr marL="742950" indent="-285750">
              <a:lnSpc>
                <a:spcPct val="100000"/>
              </a:lnSpc>
              <a:buClr>
                <a:schemeClr val="accent3"/>
              </a:buClr>
              <a:buFont typeface="Lucida Sans Unicode" panose="020B0602030504020204" pitchFamily="34" charset="0"/>
              <a:buChar char="‒"/>
              <a:defRPr sz="1800">
                <a:latin typeface="Arial" panose="020B0604020202020204" pitchFamily="34" charset="0"/>
                <a:cs typeface="Arial" panose="020B0604020202020204" pitchFamily="34" charset="0"/>
              </a:defRPr>
            </a:lvl2pPr>
            <a:lvl3pPr marL="1200150" indent="-285750">
              <a:lnSpc>
                <a:spcPct val="100000"/>
              </a:lnSpc>
              <a:buClr>
                <a:schemeClr val="accent3"/>
              </a:buClr>
              <a:buFont typeface="Wingdings" panose="05000000000000000000" pitchFamily="2" charset="2"/>
              <a:buChar char="§"/>
              <a:defRPr sz="1600">
                <a:latin typeface="Arial" panose="020B0604020202020204" pitchFamily="34" charset="0"/>
                <a:cs typeface="Arial" panose="020B0604020202020204" pitchFamily="34" charset="0"/>
              </a:defRPr>
            </a:lvl3pPr>
            <a:lvl4pPr marL="1600200" indent="-228600">
              <a:lnSpc>
                <a:spcPct val="100000"/>
              </a:lnSpc>
              <a:buClr>
                <a:schemeClr val="accent3"/>
              </a:buClr>
              <a:buSzPct val="75000"/>
              <a:buFont typeface="Courier New" panose="02070309020205020404" pitchFamily="49" charset="0"/>
              <a:buChar char="o"/>
              <a:defRPr sz="1600">
                <a:latin typeface="Arial" panose="020B0604020202020204" pitchFamily="34" charset="0"/>
                <a:cs typeface="Arial" panose="020B0604020202020204" pitchFamily="34" charset="0"/>
              </a:defRPr>
            </a:lvl4pPr>
            <a:lvl5pPr marL="2114550" indent="-285750">
              <a:lnSpc>
                <a:spcPct val="100000"/>
              </a:lnSpc>
              <a:buClr>
                <a:schemeClr val="accent3"/>
              </a:buClr>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5172523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810" y="1676401"/>
            <a:ext cx="8229600" cy="4495800"/>
          </a:xfrm>
          <a:prstGeom prst="rect">
            <a:avLst/>
          </a:prstGeom>
        </p:spPr>
        <p:txBody>
          <a:bodyPr>
            <a:normAutofit/>
          </a:bodyPr>
          <a:lstStyle>
            <a:lvl1pPr marL="342900" indent="-342900">
              <a:lnSpc>
                <a:spcPct val="100000"/>
              </a:lnSpc>
              <a:buClr>
                <a:schemeClr val="accent3"/>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lnSpc>
                <a:spcPct val="100000"/>
              </a:lnSpc>
              <a:buClr>
                <a:schemeClr val="accent3"/>
              </a:buClr>
              <a:buFont typeface="Lucida Sans Unicode" panose="020B0602030504020204" pitchFamily="34" charset="0"/>
              <a:buChar char="‒"/>
              <a:defRPr sz="1600">
                <a:latin typeface="Arial" panose="020B0604020202020204" pitchFamily="34" charset="0"/>
                <a:cs typeface="Arial" panose="020B0604020202020204" pitchFamily="34" charset="0"/>
              </a:defRPr>
            </a:lvl2pPr>
            <a:lvl3pPr marL="1200150" indent="-285750">
              <a:lnSpc>
                <a:spcPct val="100000"/>
              </a:lnSpc>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nSpc>
                <a:spcPct val="100000"/>
              </a:lnSpc>
              <a:buClr>
                <a:schemeClr val="accent3"/>
              </a:buClr>
              <a:buSzPct val="75000"/>
              <a:buFont typeface="Courier New" panose="02070309020205020404" pitchFamily="49" charset="0"/>
              <a:buChar char="o"/>
              <a:defRPr sz="1400">
                <a:latin typeface="Arial" panose="020B0604020202020204" pitchFamily="34" charset="0"/>
                <a:cs typeface="Arial" panose="020B0604020202020204" pitchFamily="34" charset="0"/>
              </a:defRPr>
            </a:lvl4pPr>
            <a:lvl5pPr marL="2114550" indent="-285750">
              <a:lnSpc>
                <a:spcPct val="100000"/>
              </a:lnSpc>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460809" y="1040330"/>
            <a:ext cx="8215568" cy="381000"/>
          </a:xfrm>
          <a:prstGeom prst="rect">
            <a:avLst/>
          </a:prstGeom>
        </p:spPr>
        <p:txBody>
          <a:bodyPr>
            <a:noAutofit/>
          </a:bodyPr>
          <a:lstStyle>
            <a:lvl1pPr>
              <a:lnSpc>
                <a:spcPct val="100000"/>
              </a:lnSpc>
              <a:defRPr sz="2800" b="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Click to edit sub-title text style</a:t>
            </a:r>
            <a:endParaRPr lang="en-US" dirty="0"/>
          </a:p>
        </p:txBody>
      </p:sp>
      <p:sp>
        <p:nvSpPr>
          <p:cNvPr id="5" name="Title 1"/>
          <p:cNvSpPr>
            <a:spLocks noGrp="1"/>
          </p:cNvSpPr>
          <p:nvPr>
            <p:ph type="title" hasCustomPrompt="1"/>
          </p:nvPr>
        </p:nvSpPr>
        <p:spPr>
          <a:xfrm>
            <a:off x="456004" y="539918"/>
            <a:ext cx="8230796" cy="450682"/>
          </a:xfrm>
          <a:prstGeom prst="rect">
            <a:avLst/>
          </a:prstGeom>
        </p:spPr>
        <p:txBody>
          <a:bodyPr wrap="none"/>
          <a:lstStyle>
            <a:lvl1pPr>
              <a:defRPr sz="3200">
                <a:solidFill>
                  <a:srgbClr val="EA5709"/>
                </a:solidFill>
                <a:latin typeface="Arial" panose="020B0604020202020204" pitchFamily="34" charset="0"/>
                <a:cs typeface="Arial" panose="020B0604020202020204" pitchFamily="34" charset="0"/>
              </a:defRPr>
            </a:lvl1pPr>
          </a:lstStyle>
          <a:p>
            <a:r>
              <a:rPr lang="en-GB" dirty="0" smtClean="0"/>
              <a:t>Click to edit the title text format</a:t>
            </a:r>
            <a:endParaRPr lang="en-US" dirty="0"/>
          </a:p>
        </p:txBody>
      </p:sp>
    </p:spTree>
    <p:extLst>
      <p:ext uri="{BB962C8B-B14F-4D97-AF65-F5344CB8AC3E}">
        <p14:creationId xmlns:p14="http://schemas.microsoft.com/office/powerpoint/2010/main" val="20690140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pSp>
        <p:nvGrpSpPr>
          <p:cNvPr id="2" name="Group 1"/>
          <p:cNvGrpSpPr/>
          <p:nvPr/>
        </p:nvGrpSpPr>
        <p:grpSpPr>
          <a:xfrm>
            <a:off x="-9144" y="-36288"/>
            <a:ext cx="9162288" cy="6894288"/>
            <a:chOff x="0" y="0"/>
            <a:chExt cx="9162288" cy="6894288"/>
          </a:xfrm>
        </p:grpSpPr>
        <p:sp>
          <p:nvSpPr>
            <p:cNvPr id="14" name="Rectangle 13"/>
            <p:cNvSpPr>
              <a:spLocks noChangeAspect="1"/>
            </p:cNvSpPr>
            <p:nvPr userDrawn="1"/>
          </p:nvSpPr>
          <p:spPr>
            <a:xfrm>
              <a:off x="0" y="0"/>
              <a:ext cx="9144000" cy="6705600"/>
            </a:xfrm>
            <a:prstGeom prst="rect">
              <a:avLst/>
            </a:prstGeom>
            <a:solidFill>
              <a:srgbClr val="E9E4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panose="020B0604020202020204"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9600" y="6629400"/>
              <a:ext cx="792000" cy="119842"/>
            </a:xfrm>
            <a:prstGeom prst="rect">
              <a:avLst/>
            </a:prstGeom>
          </p:spPr>
        </p:pic>
        <p:pic>
          <p:nvPicPr>
            <p:cNvPr id="15" name="Picture 14" descr="redbackground.png"/>
            <p:cNvPicPr>
              <a:picLocks noChangeAspect="1"/>
            </p:cNvPicPr>
            <p:nvPr userDrawn="1"/>
          </p:nvPicPr>
          <p:blipFill rotWithShape="1">
            <a:blip r:embed="rId3">
              <a:extLst>
                <a:ext uri="{28A0092B-C50C-407E-A947-70E740481C1C}">
                  <a14:useLocalDpi xmlns:a14="http://schemas.microsoft.com/office/drawing/2010/main" val="0"/>
                </a:ext>
              </a:extLst>
            </a:blip>
            <a:srcRect l="799" t="887" r="1893" b="2159"/>
            <a:stretch/>
          </p:blipFill>
          <p:spPr>
            <a:xfrm>
              <a:off x="0" y="2971800"/>
              <a:ext cx="9162288" cy="3922488"/>
            </a:xfrm>
            <a:prstGeom prst="rect">
              <a:avLst/>
            </a:prstGeom>
            <a:ln w="76200" cap="sq" cmpd="sng">
              <a:noFill/>
              <a:miter lim="800000"/>
            </a:ln>
          </p:spPr>
        </p:pic>
        <p:cxnSp>
          <p:nvCxnSpPr>
            <p:cNvPr id="4" name="Straight Connector 3"/>
            <p:cNvCxnSpPr/>
            <p:nvPr userDrawn="1"/>
          </p:nvCxnSpPr>
          <p:spPr>
            <a:xfrm>
              <a:off x="0" y="2971800"/>
              <a:ext cx="9162288"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8" name="Picture 7"/>
          <p:cNvPicPr>
            <a:picLocks noChangeAspect="1"/>
          </p:cNvPicPr>
          <p:nvPr/>
        </p:nvPicPr>
        <p:blipFill>
          <a:blip r:embed="rId4"/>
          <a:stretch>
            <a:fillRect/>
          </a:stretch>
        </p:blipFill>
        <p:spPr>
          <a:xfrm>
            <a:off x="323531" y="452672"/>
            <a:ext cx="5507886" cy="2101361"/>
          </a:xfrm>
          <a:prstGeom prst="rect">
            <a:avLst/>
          </a:prstGeom>
        </p:spPr>
      </p:pic>
    </p:spTree>
    <p:extLst>
      <p:ext uri="{BB962C8B-B14F-4D97-AF65-F5344CB8AC3E}">
        <p14:creationId xmlns:p14="http://schemas.microsoft.com/office/powerpoint/2010/main" val="398361479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Content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a:prstGeom prst="rect">
            <a:avLst/>
          </a:prstGeom>
        </p:spPr>
        <p:txBody>
          <a:bodyPr lIns="121917" tIns="60958" rIns="121917" bIns="60958"/>
          <a:lstStyle/>
          <a:p>
            <a:r>
              <a:rPr lang="en-US" smtClean="0"/>
              <a:t>Click to edit Master title style</a:t>
            </a:r>
            <a:endParaRPr lang="en-US"/>
          </a:p>
        </p:txBody>
      </p:sp>
      <p:sp>
        <p:nvSpPr>
          <p:cNvPr id="4" name="Footer Placeholder 3"/>
          <p:cNvSpPr>
            <a:spLocks noGrp="1"/>
          </p:cNvSpPr>
          <p:nvPr>
            <p:ph type="ftr" sz="quarter" idx="11"/>
          </p:nvPr>
        </p:nvSpPr>
        <p:spPr>
          <a:xfrm>
            <a:off x="5429932" y="6381439"/>
            <a:ext cx="2895600" cy="365125"/>
          </a:xfrm>
          <a:prstGeom prst="rect">
            <a:avLst/>
          </a:prstGeom>
        </p:spPr>
        <p:txBody>
          <a:bodyPr lIns="121917" tIns="60958" rIns="121917" bIns="60958"/>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5" name="Slide Number Placeholder 4"/>
          <p:cNvSpPr>
            <a:spLocks noGrp="1"/>
          </p:cNvSpPr>
          <p:nvPr>
            <p:ph type="sldNum" sz="quarter" idx="12"/>
          </p:nvPr>
        </p:nvSpPr>
        <p:spPr>
          <a:xfrm>
            <a:off x="8632190" y="6400803"/>
            <a:ext cx="483541" cy="365125"/>
          </a:xfrm>
          <a:prstGeom prst="rect">
            <a:avLst/>
          </a:prstGeom>
        </p:spPr>
        <p:txBody>
          <a:bodyPr lIns="121917" tIns="60958" rIns="121917" bIns="60958"/>
          <a:lstStyle>
            <a:lvl1pPr>
              <a:defRPr>
                <a:solidFill>
                  <a:schemeClr val="tx1"/>
                </a:solidFill>
              </a:defRPr>
            </a:lvl1pPr>
          </a:lstStyle>
          <a:p>
            <a:pPr defTabSz="457200" fontAlgn="base">
              <a:spcBef>
                <a:spcPct val="0"/>
              </a:spcBef>
              <a:spcAft>
                <a:spcPct val="0"/>
              </a:spcAft>
              <a:buClr>
                <a:srgbClr val="000000"/>
              </a:buClr>
              <a:buSzPct val="100000"/>
              <a:buFont typeface="Times New Roman" pitchFamily="16" charset="0"/>
              <a:buNone/>
            </a:pPr>
            <a:fld id="{C3DD2403-46AF-F74E-AD97-5002BAADD7CE}" type="slidenum">
              <a:rPr lang="en-US" sz="2400" smtClean="0">
                <a:solidFill>
                  <a:srgbClr val="000000"/>
                </a:solidFill>
                <a:latin typeface="Lucida Sans Unicode" charset="0"/>
              </a:rPr>
              <a:pPr defTabSz="457200" fontAlgn="base">
                <a:spcBef>
                  <a:spcPct val="0"/>
                </a:spcBef>
                <a:spcAft>
                  <a:spcPct val="0"/>
                </a:spcAft>
                <a:buClr>
                  <a:srgbClr val="000000"/>
                </a:buClr>
                <a:buSzPct val="100000"/>
                <a:buFont typeface="Times New Roman" pitchFamily="16" charset="0"/>
                <a:buNone/>
              </a:pPr>
              <a:t>‹#›</a:t>
            </a:fld>
            <a:endParaRPr lang="en-US" sz="2400" dirty="0">
              <a:solidFill>
                <a:srgbClr val="000000"/>
              </a:solidFill>
              <a:latin typeface="Lucida Sans Unicode" charset="0"/>
            </a:endParaRPr>
          </a:p>
        </p:txBody>
      </p:sp>
    </p:spTree>
    <p:extLst>
      <p:ext uri="{BB962C8B-B14F-4D97-AF65-F5344CB8AC3E}">
        <p14:creationId xmlns:p14="http://schemas.microsoft.com/office/powerpoint/2010/main" val="1795709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810" y="304800"/>
            <a:ext cx="8229600" cy="5867401"/>
          </a:xfrm>
          <a:prstGeom prst="rect">
            <a:avLst/>
          </a:prstGeom>
        </p:spPr>
        <p:txBody>
          <a:bodyPr>
            <a:normAutofit/>
          </a:bodyPr>
          <a:lstStyle>
            <a:lvl1pPr marL="342900" indent="-342900">
              <a:lnSpc>
                <a:spcPct val="100000"/>
              </a:lnSpc>
              <a:buClr>
                <a:schemeClr val="accent3"/>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lnSpc>
                <a:spcPct val="100000"/>
              </a:lnSpc>
              <a:buClr>
                <a:schemeClr val="accent3"/>
              </a:buClr>
              <a:buFont typeface="Lucida Sans Unicode" panose="020B0602030504020204" pitchFamily="34" charset="0"/>
              <a:buChar char="‒"/>
              <a:defRPr sz="1600">
                <a:latin typeface="Arial" panose="020B0604020202020204" pitchFamily="34" charset="0"/>
                <a:cs typeface="Arial" panose="020B0604020202020204" pitchFamily="34" charset="0"/>
              </a:defRPr>
            </a:lvl2pPr>
            <a:lvl3pPr marL="1200150" indent="-285750">
              <a:lnSpc>
                <a:spcPct val="100000"/>
              </a:lnSpc>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nSpc>
                <a:spcPct val="100000"/>
              </a:lnSpc>
              <a:buClr>
                <a:schemeClr val="accent3"/>
              </a:buClr>
              <a:buSzPct val="75000"/>
              <a:buFont typeface="Courier New" panose="02070309020205020404" pitchFamily="49" charset="0"/>
              <a:buChar char="o"/>
              <a:defRPr sz="1400">
                <a:latin typeface="Arial" panose="020B0604020202020204" pitchFamily="34" charset="0"/>
                <a:cs typeface="Arial" panose="020B0604020202020204" pitchFamily="34" charset="0"/>
              </a:defRPr>
            </a:lvl4pPr>
            <a:lvl5pPr marL="2114550" indent="-285750">
              <a:lnSpc>
                <a:spcPct val="100000"/>
              </a:lnSpc>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sz="2600" b="0" i="0" dirty="0" smtClean="0">
                <a:solidFill>
                  <a:srgbClr val="000000"/>
                </a:solidFill>
                <a:latin typeface="Lucida Grande"/>
                <a:ea typeface="Lucida Grande"/>
                <a:cs typeface="Lucida Grande"/>
              </a:rPr>
              <a:t>2_Title with Pic and Subtitle and </a:t>
            </a:r>
            <a:r>
              <a:rPr lang="en-US" sz="2600" b="0" i="0" dirty="0" err="1" smtClean="0">
                <a:solidFill>
                  <a:srgbClr val="000000"/>
                </a:solidFill>
                <a:latin typeface="Lucida Grande"/>
                <a:ea typeface="Lucida Grande"/>
                <a:cs typeface="Lucida Grande"/>
              </a:rPr>
              <a:t>Content</a:t>
            </a:r>
            <a:r>
              <a:rPr lang="en-US" dirty="0" err="1" smtClean="0"/>
              <a:t>Fourth</a:t>
            </a:r>
            <a:r>
              <a:rPr lang="en-US" dirty="0" smtClean="0"/>
              <a:t> level</a:t>
            </a:r>
          </a:p>
          <a:p>
            <a:pPr lvl="4"/>
            <a:r>
              <a:rPr lang="en-US" dirty="0" smtClean="0"/>
              <a:t>Fifth level</a:t>
            </a:r>
            <a:endParaRPr lang="en-US" dirty="0"/>
          </a:p>
        </p:txBody>
      </p:sp>
    </p:spTree>
    <p:extLst>
      <p:ext uri="{BB962C8B-B14F-4D97-AF65-F5344CB8AC3E}">
        <p14:creationId xmlns:p14="http://schemas.microsoft.com/office/powerpoint/2010/main" val="276393657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with Pic and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810" y="1676401"/>
            <a:ext cx="8229600" cy="4495800"/>
          </a:xfrm>
          <a:prstGeom prst="rect">
            <a:avLst/>
          </a:prstGeom>
        </p:spPr>
        <p:txBody>
          <a:bodyPr>
            <a:normAutofit/>
          </a:bodyPr>
          <a:lstStyle>
            <a:lvl1pPr marL="342900" indent="-342900">
              <a:lnSpc>
                <a:spcPct val="100000"/>
              </a:lnSpc>
              <a:buClr>
                <a:schemeClr val="accent3"/>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lnSpc>
                <a:spcPct val="100000"/>
              </a:lnSpc>
              <a:buClr>
                <a:schemeClr val="accent3"/>
              </a:buClr>
              <a:buFont typeface="Lucida Sans Unicode" panose="020B0602030504020204" pitchFamily="34" charset="0"/>
              <a:buChar char="‒"/>
              <a:defRPr sz="1600">
                <a:latin typeface="Arial" panose="020B0604020202020204" pitchFamily="34" charset="0"/>
                <a:cs typeface="Arial" panose="020B0604020202020204" pitchFamily="34" charset="0"/>
              </a:defRPr>
            </a:lvl2pPr>
            <a:lvl3pPr marL="1200150" indent="-285750">
              <a:lnSpc>
                <a:spcPct val="100000"/>
              </a:lnSpc>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nSpc>
                <a:spcPct val="100000"/>
              </a:lnSpc>
              <a:buClr>
                <a:schemeClr val="accent3"/>
              </a:buClr>
              <a:buSzPct val="75000"/>
              <a:buFont typeface="Courier New" panose="02070309020205020404" pitchFamily="49" charset="0"/>
              <a:buChar char="o"/>
              <a:defRPr sz="1400">
                <a:latin typeface="Arial" panose="020B0604020202020204" pitchFamily="34" charset="0"/>
                <a:cs typeface="Arial" panose="020B0604020202020204" pitchFamily="34" charset="0"/>
              </a:defRPr>
            </a:lvl4pPr>
            <a:lvl5pPr marL="2114550" indent="-285750">
              <a:lnSpc>
                <a:spcPct val="100000"/>
              </a:lnSpc>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1532954" y="1040330"/>
            <a:ext cx="7143423" cy="381000"/>
          </a:xfrm>
          <a:prstGeom prst="rect">
            <a:avLst/>
          </a:prstGeom>
        </p:spPr>
        <p:txBody>
          <a:bodyPr>
            <a:noAutofit/>
          </a:bodyPr>
          <a:lstStyle>
            <a:lvl1pPr>
              <a:lnSpc>
                <a:spcPct val="100000"/>
              </a:lnSpc>
              <a:defRPr sz="2500" b="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Click to edit sub-title text style</a:t>
            </a:r>
          </a:p>
          <a:p>
            <a:pPr lvl="0"/>
            <a:endParaRPr lang="en-US" dirty="0"/>
          </a:p>
        </p:txBody>
      </p:sp>
      <p:sp>
        <p:nvSpPr>
          <p:cNvPr id="5" name="Title 1"/>
          <p:cNvSpPr>
            <a:spLocks noGrp="1"/>
          </p:cNvSpPr>
          <p:nvPr>
            <p:ph type="title" hasCustomPrompt="1"/>
          </p:nvPr>
        </p:nvSpPr>
        <p:spPr>
          <a:xfrm>
            <a:off x="1530136" y="539918"/>
            <a:ext cx="7156664" cy="450682"/>
          </a:xfrm>
          <a:prstGeom prst="rect">
            <a:avLst/>
          </a:prstGeom>
        </p:spPr>
        <p:txBody>
          <a:bodyPr wrap="none"/>
          <a:lstStyle>
            <a:lvl1pPr>
              <a:defRPr sz="3200">
                <a:solidFill>
                  <a:srgbClr val="EA5709"/>
                </a:solidFill>
                <a:latin typeface="Arial" panose="020B0604020202020204" pitchFamily="34" charset="0"/>
                <a:cs typeface="Arial" panose="020B0604020202020204" pitchFamily="34" charset="0"/>
              </a:defRPr>
            </a:lvl1pPr>
          </a:lstStyle>
          <a:p>
            <a:r>
              <a:rPr lang="en-GB" dirty="0" smtClean="0"/>
              <a:t>Click to edit the title text format</a:t>
            </a:r>
            <a:endParaRPr lang="en-US" dirty="0"/>
          </a:p>
        </p:txBody>
      </p:sp>
    </p:spTree>
    <p:extLst>
      <p:ext uri="{BB962C8B-B14F-4D97-AF65-F5344CB8AC3E}">
        <p14:creationId xmlns:p14="http://schemas.microsoft.com/office/powerpoint/2010/main" val="24248289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ontent with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smtClean="0"/>
              <a:t>Click to edit Master title style</a:t>
            </a:r>
            <a:endParaRPr lang="en-US" dirty="0"/>
          </a:p>
        </p:txBody>
      </p:sp>
      <p:sp>
        <p:nvSpPr>
          <p:cNvPr id="29" name="Text Placeholder 28"/>
          <p:cNvSpPr>
            <a:spLocks noGrp="1"/>
          </p:cNvSpPr>
          <p:nvPr>
            <p:ph type="body" sz="quarter" idx="14"/>
          </p:nvPr>
        </p:nvSpPr>
        <p:spPr>
          <a:xfrm>
            <a:off x="2886076" y="4442650"/>
            <a:ext cx="3039239" cy="552451"/>
          </a:xfrm>
          <a:prstGeom prst="rect">
            <a:avLst/>
          </a:prstGeom>
        </p:spPr>
        <p:txBody>
          <a:bodyPr vert="horz" lIns="0" tIns="60958" rIns="121917" bIns="60958"/>
          <a:lstStyle>
            <a:lvl1pPr>
              <a:buFontTx/>
              <a:buNone/>
              <a:defRPr sz="1900" b="0" i="0" cap="none">
                <a:solidFill>
                  <a:srgbClr val="EA5709"/>
                </a:solidFill>
                <a:latin typeface="+mn-lt"/>
                <a:cs typeface="DINOT" panose="020B0504020101020102" pitchFamily="34" charset="0"/>
              </a:defRPr>
            </a:lvl1pPr>
            <a:lvl2pPr marL="609585" indent="0">
              <a:buFontTx/>
              <a:buNone/>
              <a:defRPr sz="1600">
                <a:latin typeface="DIN"/>
              </a:defRPr>
            </a:lvl2pPr>
            <a:lvl3pPr marL="1219170" indent="0">
              <a:buFontTx/>
              <a:buNone/>
              <a:defRPr sz="1600">
                <a:latin typeface="DIN"/>
              </a:defRPr>
            </a:lvl3pPr>
            <a:lvl4pPr marL="1828754" indent="0">
              <a:buFontTx/>
              <a:buNone/>
              <a:defRPr sz="1600">
                <a:latin typeface="DIN"/>
              </a:defRPr>
            </a:lvl4pPr>
            <a:lvl5pPr marL="2438339" indent="0">
              <a:buFontTx/>
              <a:buNone/>
              <a:defRPr sz="1600">
                <a:latin typeface="DIN"/>
              </a:defRPr>
            </a:lvl5pPr>
          </a:lstStyle>
          <a:p>
            <a:pPr lvl="0"/>
            <a:r>
              <a:rPr lang="en-US" smtClean="0"/>
              <a:t>Click to edit Master text styles</a:t>
            </a:r>
          </a:p>
        </p:txBody>
      </p:sp>
      <p:sp>
        <p:nvSpPr>
          <p:cNvPr id="7" name="Text Placeholder 6"/>
          <p:cNvSpPr>
            <a:spLocks noGrp="1"/>
          </p:cNvSpPr>
          <p:nvPr>
            <p:ph type="body" sz="quarter" idx="17"/>
          </p:nvPr>
        </p:nvSpPr>
        <p:spPr>
          <a:xfrm>
            <a:off x="2886074" y="1964868"/>
            <a:ext cx="5800725" cy="1952704"/>
          </a:xfrm>
          <a:prstGeom prst="rect">
            <a:avLst/>
          </a:prstGeom>
        </p:spPr>
        <p:txBody>
          <a:bodyPr vert="horz" lIns="0" tIns="60958" rIns="121917" bIns="60958"/>
          <a:lstStyle>
            <a:lvl1pPr>
              <a:buFontTx/>
              <a:buNone/>
              <a:defRPr sz="3200" b="0" i="0" cap="none">
                <a:solidFill>
                  <a:srgbClr val="EA5709"/>
                </a:solidFill>
                <a:latin typeface="+mn-lt"/>
                <a:cs typeface="DINOT" panose="020B0504020101020102" pitchFamily="34" charset="0"/>
              </a:defRPr>
            </a:lvl1pPr>
            <a:lvl2pPr marL="609585" indent="0">
              <a:buFontTx/>
              <a:buNone/>
              <a:defRPr>
                <a:solidFill>
                  <a:srgbClr val="EA5709"/>
                </a:solidFill>
                <a:latin typeface="DIN-Medium"/>
              </a:defRPr>
            </a:lvl2pPr>
            <a:lvl3pPr marL="1219170" indent="0">
              <a:buFontTx/>
              <a:buNone/>
              <a:defRPr>
                <a:solidFill>
                  <a:srgbClr val="EA5709"/>
                </a:solidFill>
                <a:latin typeface="DIN-Medium"/>
              </a:defRPr>
            </a:lvl3pPr>
            <a:lvl4pPr marL="1828754" indent="0">
              <a:buFontTx/>
              <a:buNone/>
              <a:defRPr>
                <a:solidFill>
                  <a:srgbClr val="EA5709"/>
                </a:solidFill>
                <a:latin typeface="DIN-Medium"/>
              </a:defRPr>
            </a:lvl4pPr>
            <a:lvl5pPr marL="2438339" indent="0">
              <a:buFontTx/>
              <a:buNone/>
              <a:defRPr>
                <a:solidFill>
                  <a:srgbClr val="EA5709"/>
                </a:solidFill>
                <a:latin typeface="DIN-Medium"/>
              </a:defRPr>
            </a:lvl5pPr>
          </a:lstStyle>
          <a:p>
            <a:pPr lvl="0"/>
            <a:r>
              <a:rPr lang="en-US" smtClean="0"/>
              <a:t>Click to edit Master text styles</a:t>
            </a:r>
          </a:p>
        </p:txBody>
      </p:sp>
      <p:sp>
        <p:nvSpPr>
          <p:cNvPr id="4" name="Picture Placeholder 3"/>
          <p:cNvSpPr>
            <a:spLocks noGrp="1"/>
          </p:cNvSpPr>
          <p:nvPr>
            <p:ph type="pic" sz="quarter" idx="18"/>
          </p:nvPr>
        </p:nvSpPr>
        <p:spPr>
          <a:xfrm>
            <a:off x="485776" y="1889541"/>
            <a:ext cx="2271386" cy="3105556"/>
          </a:xfrm>
          <a:prstGeom prst="rect">
            <a:avLst/>
          </a:prstGeom>
        </p:spPr>
        <p:txBody>
          <a:bodyPr vert="horz" lIns="121917" tIns="60958" rIns="121917" bIns="60958" anchor="ctr" anchorCtr="0"/>
          <a:lstStyle>
            <a:lvl1pPr algn="ctr">
              <a:defRPr sz="2300" cap="none">
                <a:latin typeface="DINOT" panose="020B0504020101020102" pitchFamily="34" charset="0"/>
                <a:cs typeface="DINOT" panose="020B0504020101020102" pitchFamily="34" charset="0"/>
              </a:defRPr>
            </a:lvl1pPr>
          </a:lstStyle>
          <a:p>
            <a:r>
              <a:rPr lang="en-US" smtClean="0"/>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2206421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with Pic and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810" y="1676401"/>
            <a:ext cx="8229600" cy="4495800"/>
          </a:xfrm>
          <a:prstGeom prst="rect">
            <a:avLst/>
          </a:prstGeom>
        </p:spPr>
        <p:txBody>
          <a:bodyPr>
            <a:normAutofit/>
          </a:bodyPr>
          <a:lstStyle>
            <a:lvl1pPr marL="342900" indent="-342900">
              <a:lnSpc>
                <a:spcPct val="100000"/>
              </a:lnSpc>
              <a:buClr>
                <a:schemeClr val="accent3"/>
              </a:buClr>
              <a:buFont typeface="Arial" panose="020B0604020202020204" pitchFamily="34" charset="0"/>
              <a:buChar char="•"/>
              <a:defRPr sz="1800">
                <a:latin typeface="Arial" panose="020B0604020202020204" pitchFamily="34" charset="0"/>
                <a:cs typeface="Arial" panose="020B0604020202020204" pitchFamily="34" charset="0"/>
              </a:defRPr>
            </a:lvl1pPr>
            <a:lvl2pPr marL="742950" indent="-285750">
              <a:lnSpc>
                <a:spcPct val="100000"/>
              </a:lnSpc>
              <a:buClr>
                <a:schemeClr val="accent3"/>
              </a:buClr>
              <a:buFont typeface="Lucida Sans Unicode" panose="020B0602030504020204" pitchFamily="34" charset="0"/>
              <a:buChar char="‒"/>
              <a:defRPr sz="1600">
                <a:latin typeface="Arial" panose="020B0604020202020204" pitchFamily="34" charset="0"/>
                <a:cs typeface="Arial" panose="020B0604020202020204" pitchFamily="34" charset="0"/>
              </a:defRPr>
            </a:lvl2pPr>
            <a:lvl3pPr marL="1200150" indent="-285750">
              <a:lnSpc>
                <a:spcPct val="100000"/>
              </a:lnSpc>
              <a:buClr>
                <a:schemeClr val="accent3"/>
              </a:buClr>
              <a:buFont typeface="Wingdings" panose="05000000000000000000" pitchFamily="2" charset="2"/>
              <a:buChar char="§"/>
              <a:defRPr sz="1400">
                <a:latin typeface="Arial" panose="020B0604020202020204" pitchFamily="34" charset="0"/>
                <a:cs typeface="Arial" panose="020B0604020202020204" pitchFamily="34" charset="0"/>
              </a:defRPr>
            </a:lvl3pPr>
            <a:lvl4pPr marL="1600200" indent="-228600">
              <a:lnSpc>
                <a:spcPct val="100000"/>
              </a:lnSpc>
              <a:buClr>
                <a:schemeClr val="accent3"/>
              </a:buClr>
              <a:buSzPct val="75000"/>
              <a:buFont typeface="Courier New" panose="02070309020205020404" pitchFamily="49" charset="0"/>
              <a:buChar char="o"/>
              <a:defRPr sz="1400">
                <a:latin typeface="Arial" panose="020B0604020202020204" pitchFamily="34" charset="0"/>
                <a:cs typeface="Arial" panose="020B0604020202020204" pitchFamily="34" charset="0"/>
              </a:defRPr>
            </a:lvl4pPr>
            <a:lvl5pPr marL="2114550" indent="-285750">
              <a:lnSpc>
                <a:spcPct val="100000"/>
              </a:lnSpc>
              <a:buClr>
                <a:schemeClr val="accent3"/>
              </a:buClr>
              <a:buFont typeface="Arial" panose="020B0604020202020204" pitchFamily="34" charset="0"/>
              <a:buChar cha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1532954" y="1040330"/>
            <a:ext cx="7143423" cy="381000"/>
          </a:xfrm>
          <a:prstGeom prst="rect">
            <a:avLst/>
          </a:prstGeom>
        </p:spPr>
        <p:txBody>
          <a:bodyPr>
            <a:noAutofit/>
          </a:bodyPr>
          <a:lstStyle>
            <a:lvl1pPr>
              <a:lnSpc>
                <a:spcPct val="100000"/>
              </a:lnSpc>
              <a:defRPr sz="2500" b="0" baseline="0">
                <a:solidFill>
                  <a:schemeClr val="bg1">
                    <a:lumMod val="50000"/>
                  </a:schemeClr>
                </a:solidFill>
                <a:latin typeface="Arial" panose="020B0604020202020204" pitchFamily="34" charset="0"/>
                <a:cs typeface="Arial" panose="020B0604020202020204" pitchFamily="34" charset="0"/>
              </a:defRPr>
            </a:lvl1pPr>
          </a:lstStyle>
          <a:p>
            <a:pPr lvl="0"/>
            <a:r>
              <a:rPr lang="en-US" dirty="0" smtClean="0"/>
              <a:t>Click to edit sub-title text style</a:t>
            </a:r>
          </a:p>
          <a:p>
            <a:pPr lvl="0"/>
            <a:endParaRPr lang="en-US" dirty="0"/>
          </a:p>
        </p:txBody>
      </p:sp>
      <p:sp>
        <p:nvSpPr>
          <p:cNvPr id="5" name="Title 1"/>
          <p:cNvSpPr>
            <a:spLocks noGrp="1"/>
          </p:cNvSpPr>
          <p:nvPr>
            <p:ph type="title" hasCustomPrompt="1"/>
          </p:nvPr>
        </p:nvSpPr>
        <p:spPr>
          <a:xfrm>
            <a:off x="1530136" y="539918"/>
            <a:ext cx="7156664" cy="450682"/>
          </a:xfrm>
          <a:prstGeom prst="rect">
            <a:avLst/>
          </a:prstGeom>
        </p:spPr>
        <p:txBody>
          <a:bodyPr wrap="none"/>
          <a:lstStyle>
            <a:lvl1pPr>
              <a:defRPr sz="3200">
                <a:solidFill>
                  <a:srgbClr val="EA5709"/>
                </a:solidFill>
                <a:latin typeface="Arial" panose="020B0604020202020204" pitchFamily="34" charset="0"/>
                <a:cs typeface="Arial" panose="020B0604020202020204" pitchFamily="34" charset="0"/>
              </a:defRPr>
            </a:lvl1pPr>
          </a:lstStyle>
          <a:p>
            <a:r>
              <a:rPr lang="en-GB" dirty="0" smtClean="0"/>
              <a:t>Click to edit the title text format</a:t>
            </a:r>
            <a:endParaRPr lang="en-US" dirty="0"/>
          </a:p>
        </p:txBody>
      </p:sp>
    </p:spTree>
    <p:extLst>
      <p:ext uri="{BB962C8B-B14F-4D97-AF65-F5344CB8AC3E}">
        <p14:creationId xmlns:p14="http://schemas.microsoft.com/office/powerpoint/2010/main" val="86235551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Topic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387" y="1295400"/>
            <a:ext cx="8234413" cy="4876800"/>
          </a:xfrm>
          <a:prstGeom prst="rect">
            <a:avLst/>
          </a:prstGeom>
        </p:spPr>
        <p:txBody>
          <a:bodyPr/>
          <a:lstStyle>
            <a:lvl1pPr marL="0" indent="0">
              <a:lnSpc>
                <a:spcPct val="100000"/>
              </a:lnSpc>
              <a:buClr>
                <a:schemeClr val="accent3"/>
              </a:buClr>
              <a:buFont typeface="Arial" panose="020B0604020202020204" pitchFamily="34" charset="0"/>
              <a:buNone/>
              <a:defRPr sz="2000">
                <a:latin typeface="Arial" panose="020B0604020202020204" pitchFamily="34" charset="0"/>
                <a:cs typeface="Arial" panose="020B0604020202020204" pitchFamily="34" charset="0"/>
              </a:defRPr>
            </a:lvl1pPr>
            <a:lvl2pPr marL="742950" indent="-285750">
              <a:lnSpc>
                <a:spcPct val="100000"/>
              </a:lnSpc>
              <a:buClr>
                <a:schemeClr val="accent3"/>
              </a:buClr>
              <a:buFont typeface="Arial" panose="020B0604020202020204" pitchFamily="34" charset="0"/>
              <a:buChar char="•"/>
              <a:defRPr sz="1800">
                <a:latin typeface="Arial" panose="020B0604020202020204" pitchFamily="34" charset="0"/>
                <a:cs typeface="Arial" panose="020B0604020202020204" pitchFamily="34" charset="0"/>
              </a:defRPr>
            </a:lvl2pPr>
            <a:lvl3pPr marL="1200150" indent="-285750">
              <a:lnSpc>
                <a:spcPct val="100000"/>
              </a:lnSpc>
              <a:buClr>
                <a:schemeClr val="accent3"/>
              </a:buClr>
              <a:buFont typeface="Lucida Sans Unicode" panose="020B0602030504020204" pitchFamily="34" charset="0"/>
              <a:buChar char="‒"/>
              <a:defRPr sz="1600">
                <a:latin typeface="Arial" panose="020B0604020202020204" pitchFamily="34" charset="0"/>
                <a:cs typeface="Arial" panose="020B0604020202020204" pitchFamily="34" charset="0"/>
              </a:defRPr>
            </a:lvl3pPr>
            <a:lvl4pPr marL="1600200" indent="-228600">
              <a:lnSpc>
                <a:spcPct val="100000"/>
              </a:lnSpc>
              <a:buClr>
                <a:schemeClr val="accent3"/>
              </a:buClr>
              <a:buSzPct val="75000"/>
              <a:buFont typeface="Wingdings" panose="05000000000000000000" pitchFamily="2" charset="2"/>
              <a:buChar char="§"/>
              <a:defRPr sz="1600">
                <a:latin typeface="Arial" panose="020B0604020202020204" pitchFamily="34" charset="0"/>
                <a:cs typeface="Arial" panose="020B0604020202020204" pitchFamily="34" charset="0"/>
              </a:defRPr>
            </a:lvl4pPr>
            <a:lvl5pPr marL="2114550" indent="-285750">
              <a:lnSpc>
                <a:spcPct val="100000"/>
              </a:lnSpc>
              <a:buClr>
                <a:schemeClr val="accent3"/>
              </a:buClr>
              <a:buSzPct val="75000"/>
              <a:buFont typeface="Courier New" panose="02070309020205020404" pitchFamily="49" charset="0"/>
              <a:buChar char="o"/>
              <a:defRPr sz="16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hasCustomPrompt="1"/>
          </p:nvPr>
        </p:nvSpPr>
        <p:spPr>
          <a:xfrm>
            <a:off x="452387" y="539918"/>
            <a:ext cx="8234413" cy="603082"/>
          </a:xfrm>
          <a:prstGeom prst="rect">
            <a:avLst/>
          </a:prstGeom>
        </p:spPr>
        <p:txBody>
          <a:bodyPr wrap="none"/>
          <a:lstStyle>
            <a:lvl1pPr>
              <a:defRPr sz="3200">
                <a:solidFill>
                  <a:srgbClr val="EA5709"/>
                </a:solidFill>
                <a:latin typeface="Arial" panose="020B0604020202020204" pitchFamily="34" charset="0"/>
                <a:cs typeface="Arial" panose="020B0604020202020204" pitchFamily="34" charset="0"/>
              </a:defRPr>
            </a:lvl1pPr>
          </a:lstStyle>
          <a:p>
            <a:r>
              <a:rPr lang="en-GB" dirty="0" smtClean="0"/>
              <a:t>Click to edit the title text format</a:t>
            </a:r>
            <a:endParaRPr lang="en-US" dirty="0"/>
          </a:p>
        </p:txBody>
      </p:sp>
    </p:spTree>
    <p:extLst>
      <p:ext uri="{BB962C8B-B14F-4D97-AF65-F5344CB8AC3E}">
        <p14:creationId xmlns:p14="http://schemas.microsoft.com/office/powerpoint/2010/main" val="396007999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52387" y="539918"/>
            <a:ext cx="8234413" cy="831682"/>
          </a:xfrm>
          <a:prstGeom prst="rect">
            <a:avLst/>
          </a:prstGeom>
        </p:spPr>
        <p:txBody>
          <a:bodyPr wrap="none"/>
          <a:lstStyle>
            <a:lvl1pPr>
              <a:defRPr sz="3000">
                <a:solidFill>
                  <a:srgbClr val="EA5709"/>
                </a:solidFill>
                <a:latin typeface="Arial" panose="020B0604020202020204" pitchFamily="34" charset="0"/>
                <a:cs typeface="Arial" panose="020B0604020202020204" pitchFamily="34" charset="0"/>
              </a:defRPr>
            </a:lvl1pPr>
          </a:lstStyle>
          <a:p>
            <a:r>
              <a:rPr lang="en-GB" dirty="0" smtClean="0"/>
              <a:t>Click to edit the title text format</a:t>
            </a:r>
            <a:endParaRPr lang="en-US" dirty="0"/>
          </a:p>
        </p:txBody>
      </p:sp>
    </p:spTree>
    <p:extLst>
      <p:ext uri="{BB962C8B-B14F-4D97-AF65-F5344CB8AC3E}">
        <p14:creationId xmlns:p14="http://schemas.microsoft.com/office/powerpoint/2010/main" val="159066667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a:lstStyle>
            <a:lvl1pPr algn="l">
              <a:lnSpc>
                <a:spcPts val="5067"/>
              </a:lnSpc>
              <a:defRPr sz="4267" b="0" i="0">
                <a:solidFill>
                  <a:srgbClr val="EA5709"/>
                </a:solidFill>
                <a:latin typeface="Arial"/>
                <a:cs typeface="Arial"/>
              </a:defRPr>
            </a:lvl1pPr>
          </a:lstStyle>
          <a:p>
            <a:r>
              <a:rPr lang="en-US" smtClean="0"/>
              <a:t>Click to edit Master title style</a:t>
            </a:r>
            <a:endParaRPr lang="en-US" dirty="0"/>
          </a:p>
        </p:txBody>
      </p:sp>
      <p:sp>
        <p:nvSpPr>
          <p:cNvPr id="29" name="Text Placeholder 28"/>
          <p:cNvSpPr>
            <a:spLocks noGrp="1"/>
          </p:cNvSpPr>
          <p:nvPr>
            <p:ph type="body" sz="quarter" idx="14"/>
          </p:nvPr>
        </p:nvSpPr>
        <p:spPr>
          <a:xfrm>
            <a:off x="457202" y="4442650"/>
            <a:ext cx="3039239" cy="552451"/>
          </a:xfrm>
          <a:prstGeom prst="rect">
            <a:avLst/>
          </a:prstGeom>
        </p:spPr>
        <p:txBody>
          <a:bodyPr vert="horz" lIns="0"/>
          <a:lstStyle>
            <a:lvl1pPr>
              <a:buFontTx/>
              <a:buNone/>
              <a:defRPr sz="1867" b="0" i="0" cap="none">
                <a:latin typeface="Arial"/>
                <a:cs typeface="Arial"/>
              </a:defRPr>
            </a:lvl1pPr>
            <a:lvl2pPr marL="609585" indent="0">
              <a:buFontTx/>
              <a:buNone/>
              <a:defRPr sz="1600">
                <a:latin typeface="DIN"/>
              </a:defRPr>
            </a:lvl2pPr>
            <a:lvl3pPr marL="1219170" indent="0">
              <a:buFontTx/>
              <a:buNone/>
              <a:defRPr sz="1600">
                <a:latin typeface="DIN"/>
              </a:defRPr>
            </a:lvl3pPr>
            <a:lvl4pPr marL="1828754" indent="0">
              <a:buFontTx/>
              <a:buNone/>
              <a:defRPr sz="1600">
                <a:latin typeface="DIN"/>
              </a:defRPr>
            </a:lvl4pPr>
            <a:lvl5pPr marL="2438339" indent="0">
              <a:buFontTx/>
              <a:buNone/>
              <a:defRPr sz="1600">
                <a:latin typeface="DIN"/>
              </a:defRPr>
            </a:lvl5pPr>
          </a:lstStyle>
          <a:p>
            <a:pPr lvl="0"/>
            <a:r>
              <a:rPr lang="en-US" smtClean="0"/>
              <a:t>Click to edit Master text styles</a:t>
            </a:r>
          </a:p>
        </p:txBody>
      </p:sp>
      <p:sp>
        <p:nvSpPr>
          <p:cNvPr id="9" name="Slide Number Placeholder 8"/>
          <p:cNvSpPr>
            <a:spLocks noGrp="1"/>
          </p:cNvSpPr>
          <p:nvPr>
            <p:ph type="sldNum" sz="quarter" idx="16"/>
          </p:nvPr>
        </p:nvSpPr>
        <p:spPr>
          <a:xfrm>
            <a:off x="8489714" y="6368897"/>
            <a:ext cx="483541" cy="365125"/>
          </a:xfrm>
          <a:prstGeom prst="rect">
            <a:avLst/>
          </a:prstGeom>
        </p:spPr>
        <p:txBody>
          <a:bodyPr/>
          <a:lstStyle/>
          <a:p>
            <a:pPr defTabSz="457200" fontAlgn="base">
              <a:spcBef>
                <a:spcPct val="0"/>
              </a:spcBef>
              <a:spcAft>
                <a:spcPct val="0"/>
              </a:spcAft>
              <a:buClr>
                <a:srgbClr val="000000"/>
              </a:buClr>
              <a:buSzPct val="100000"/>
              <a:buFont typeface="Times New Roman" pitchFamily="16" charset="0"/>
              <a:buNone/>
            </a:pPr>
            <a:fld id="{997B8F8D-117D-A44A-873B-EC495D4AC355}" type="slidenum">
              <a:rPr lang="en-US" sz="2400" smtClean="0">
                <a:solidFill>
                  <a:srgbClr val="FFFFFF"/>
                </a:solidFill>
                <a:latin typeface="Lucida Sans Unicode" charset="0"/>
              </a:rPr>
              <a:pPr defTabSz="457200" fontAlgn="base">
                <a:spcBef>
                  <a:spcPct val="0"/>
                </a:spcBef>
                <a:spcAft>
                  <a:spcPct val="0"/>
                </a:spcAft>
                <a:buClr>
                  <a:srgbClr val="000000"/>
                </a:buClr>
                <a:buSzPct val="100000"/>
                <a:buFont typeface="Times New Roman" pitchFamily="16" charset="0"/>
                <a:buNone/>
              </a:pPr>
              <a:t>‹#›</a:t>
            </a:fld>
            <a:endParaRPr lang="en-US" sz="2400" dirty="0">
              <a:solidFill>
                <a:srgbClr val="FFFFFF"/>
              </a:solidFill>
              <a:latin typeface="Lucida Sans Unicode" charset="0"/>
            </a:endParaRPr>
          </a:p>
        </p:txBody>
      </p:sp>
      <p:sp>
        <p:nvSpPr>
          <p:cNvPr id="7" name="Text Placeholder 6"/>
          <p:cNvSpPr>
            <a:spLocks noGrp="1"/>
          </p:cNvSpPr>
          <p:nvPr>
            <p:ph type="body" sz="quarter" idx="17"/>
          </p:nvPr>
        </p:nvSpPr>
        <p:spPr>
          <a:xfrm>
            <a:off x="457200" y="2316480"/>
            <a:ext cx="8229600" cy="2133600"/>
          </a:xfrm>
          <a:prstGeom prst="rect">
            <a:avLst/>
          </a:prstGeom>
        </p:spPr>
        <p:txBody>
          <a:bodyPr vert="horz" lIns="0" rIns="0"/>
          <a:lstStyle>
            <a:lvl1pPr marL="243834" indent="-243834">
              <a:spcBef>
                <a:spcPts val="1600"/>
              </a:spcBef>
              <a:buClr>
                <a:srgbClr val="BFD730"/>
              </a:buClr>
              <a:buSzPct val="150000"/>
              <a:buFont typeface="Arial"/>
              <a:buChar char="•"/>
              <a:defRPr sz="2667" cap="none">
                <a:latin typeface="Arial"/>
                <a:cs typeface="Arial"/>
              </a:defRPr>
            </a:lvl1pPr>
            <a:lvl2pPr marL="914377" indent="-304792">
              <a:defRPr sz="2267">
                <a:latin typeface="Arial"/>
                <a:cs typeface="Arial"/>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4664814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dirty="0" smtClean="0"/>
              <a:t>Click to edit Master title style</a:t>
            </a:r>
            <a:endParaRPr lang="en-US" dirty="0"/>
          </a:p>
        </p:txBody>
      </p:sp>
      <p:pic>
        <p:nvPicPr>
          <p:cNvPr id="24" name="Picture 23"/>
          <p:cNvPicPr>
            <a:picLocks noChangeAspect="1"/>
          </p:cNvPicPr>
          <p:nvPr/>
        </p:nvPicPr>
        <p:blipFill>
          <a:blip r:embed="rId2"/>
          <a:stretch>
            <a:fillRect/>
          </a:stretch>
        </p:blipFill>
        <p:spPr>
          <a:xfrm>
            <a:off x="485423" y="6367782"/>
            <a:ext cx="1132653" cy="253076"/>
          </a:xfrm>
          <a:prstGeom prst="rect">
            <a:avLst/>
          </a:prstGeom>
        </p:spPr>
      </p:pic>
      <p:sp>
        <p:nvSpPr>
          <p:cNvPr id="7" name="Text Placeholder 6"/>
          <p:cNvSpPr>
            <a:spLocks noGrp="1"/>
          </p:cNvSpPr>
          <p:nvPr>
            <p:ph type="body" sz="quarter" idx="17"/>
          </p:nvPr>
        </p:nvSpPr>
        <p:spPr>
          <a:xfrm>
            <a:off x="457200" y="1888365"/>
            <a:ext cx="8229600" cy="4374943"/>
          </a:xfrm>
          <a:prstGeom prst="rect">
            <a:avLst/>
          </a:prstGeom>
        </p:spPr>
        <p:txBody>
          <a:bodyPr vert="horz" lIns="0" tIns="60958" rIns="0" bIns="60958"/>
          <a:lstStyle>
            <a:lvl1pPr marL="243834" indent="-243834">
              <a:spcBef>
                <a:spcPts val="1600"/>
              </a:spcBef>
              <a:buClr>
                <a:srgbClr val="BFD730"/>
              </a:buClr>
              <a:buSzPct val="150000"/>
              <a:buFont typeface="Arial"/>
              <a:buChar char="•"/>
              <a:defRPr sz="2400" cap="none">
                <a:latin typeface="+mj-lt"/>
                <a:cs typeface="DINOT" panose="020B0504020101020102" pitchFamily="34" charset="0"/>
              </a:defRPr>
            </a:lvl1pPr>
            <a:lvl2pPr marL="914377" indent="-304792">
              <a:defRPr sz="2100">
                <a:latin typeface="+mj-lt"/>
                <a:cs typeface="DINOT" panose="020B0504020101020102" pitchFamily="34" charset="0"/>
              </a:defRPr>
            </a:lvl2pPr>
          </a:lstStyle>
          <a:p>
            <a:pPr lvl="0"/>
            <a:r>
              <a:rPr lang="en-US" smtClean="0"/>
              <a:t>Click to edit Master text styles</a:t>
            </a:r>
          </a:p>
          <a:p>
            <a:pPr lvl="1"/>
            <a:r>
              <a:rPr lang="en-US" smtClean="0"/>
              <a:t>Second level</a:t>
            </a:r>
          </a:p>
        </p:txBody>
      </p:sp>
      <p:pic>
        <p:nvPicPr>
          <p:cNvPr id="10" name="Picture 9"/>
          <p:cNvPicPr>
            <a:picLocks noChangeAspect="1"/>
          </p:cNvPicPr>
          <p:nvPr userDrawn="1"/>
        </p:nvPicPr>
        <p:blipFill>
          <a:blip r:embed="rId2"/>
          <a:stretch>
            <a:fillRect/>
          </a:stretch>
        </p:blipFill>
        <p:spPr>
          <a:xfrm>
            <a:off x="485423" y="6367782"/>
            <a:ext cx="1132653" cy="253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2504776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dirty="0" smtClean="0"/>
              <a:t>Click to edit Master title style</a:t>
            </a:r>
            <a:endParaRPr lang="en-US" dirty="0"/>
          </a:p>
        </p:txBody>
      </p:sp>
      <p:pic>
        <p:nvPicPr>
          <p:cNvPr id="24" name="Picture 23"/>
          <p:cNvPicPr>
            <a:picLocks noChangeAspect="1"/>
          </p:cNvPicPr>
          <p:nvPr/>
        </p:nvPicPr>
        <p:blipFill>
          <a:blip r:embed="rId2"/>
          <a:stretch>
            <a:fillRect/>
          </a:stretch>
        </p:blipFill>
        <p:spPr>
          <a:xfrm>
            <a:off x="485423" y="6367782"/>
            <a:ext cx="1132653" cy="253076"/>
          </a:xfrm>
          <a:prstGeom prst="rect">
            <a:avLst/>
          </a:prstGeom>
        </p:spPr>
      </p:pic>
      <p:sp>
        <p:nvSpPr>
          <p:cNvPr id="7" name="Text Placeholder 6"/>
          <p:cNvSpPr>
            <a:spLocks noGrp="1"/>
          </p:cNvSpPr>
          <p:nvPr>
            <p:ph type="body" sz="quarter" idx="17"/>
          </p:nvPr>
        </p:nvSpPr>
        <p:spPr>
          <a:xfrm>
            <a:off x="457200" y="1888365"/>
            <a:ext cx="8229600" cy="4374943"/>
          </a:xfrm>
          <a:prstGeom prst="rect">
            <a:avLst/>
          </a:prstGeom>
        </p:spPr>
        <p:txBody>
          <a:bodyPr vert="horz" lIns="0" tIns="60958" rIns="0" bIns="60958"/>
          <a:lstStyle>
            <a:lvl1pPr marL="243834" indent="-243834">
              <a:spcBef>
                <a:spcPts val="1600"/>
              </a:spcBef>
              <a:buClr>
                <a:srgbClr val="BFD730"/>
              </a:buClr>
              <a:buSzPct val="150000"/>
              <a:buFont typeface="Arial"/>
              <a:buChar char="•"/>
              <a:defRPr sz="2400" cap="none">
                <a:latin typeface="+mj-lt"/>
                <a:cs typeface="DINOT" panose="020B0504020101020102" pitchFamily="34" charset="0"/>
              </a:defRPr>
            </a:lvl1pPr>
            <a:lvl2pPr marL="914377" indent="-304792">
              <a:defRPr sz="2100">
                <a:latin typeface="+mj-lt"/>
                <a:cs typeface="DINOT" panose="020B0504020101020102" pitchFamily="34" charset="0"/>
              </a:defRPr>
            </a:lvl2pPr>
          </a:lstStyle>
          <a:p>
            <a:pPr lvl="0"/>
            <a:r>
              <a:rPr lang="en-US" smtClean="0"/>
              <a:t>Click to edit Master text styles</a:t>
            </a:r>
          </a:p>
          <a:p>
            <a:pPr lvl="1"/>
            <a:r>
              <a:rPr lang="en-US" smtClean="0"/>
              <a:t>Second level</a:t>
            </a:r>
          </a:p>
        </p:txBody>
      </p:sp>
      <p:pic>
        <p:nvPicPr>
          <p:cNvPr id="10" name="Picture 9"/>
          <p:cNvPicPr>
            <a:picLocks noChangeAspect="1"/>
          </p:cNvPicPr>
          <p:nvPr userDrawn="1"/>
        </p:nvPicPr>
        <p:blipFill>
          <a:blip r:embed="rId2"/>
          <a:stretch>
            <a:fillRect/>
          </a:stretch>
        </p:blipFill>
        <p:spPr>
          <a:xfrm>
            <a:off x="485423" y="6367782"/>
            <a:ext cx="1132653" cy="253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607720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8" name="Content Placeholder 7"/>
          <p:cNvSpPr>
            <a:spLocks noGrp="1"/>
          </p:cNvSpPr>
          <p:nvPr>
            <p:ph sz="quarter" idx="10"/>
          </p:nvPr>
        </p:nvSpPr>
        <p:spPr>
          <a:xfrm>
            <a:off x="539555" y="1412776"/>
            <a:ext cx="8181975" cy="4862512"/>
          </a:xfrm>
        </p:spPr>
        <p:txBody>
          <a:bodyPr/>
          <a:lstStyle>
            <a:lvl1pPr marL="230188" indent="-230188">
              <a:buClr>
                <a:srgbClr val="800000"/>
              </a:buClr>
              <a:buFont typeface="Wingdings" charset="2"/>
              <a:buChar char="§"/>
              <a:defRPr>
                <a:latin typeface="Arial" panose="020B0604020202020204" pitchFamily="34" charset="0"/>
                <a:cs typeface="Arial" panose="020B0604020202020204" pitchFamily="34" charset="0"/>
              </a:defRPr>
            </a:lvl1pPr>
            <a:lvl2pPr marL="404813" indent="-174625">
              <a:buClr>
                <a:srgbClr val="800000"/>
              </a:buClr>
              <a:defRPr>
                <a:latin typeface="Arial" panose="020B0604020202020204" pitchFamily="34" charset="0"/>
                <a:cs typeface="Arial" panose="020B0604020202020204" pitchFamily="34" charset="0"/>
              </a:defRPr>
            </a:lvl2pPr>
            <a:lvl3pPr marL="566738" indent="-161925">
              <a:buClr>
                <a:srgbClr val="800000"/>
              </a:buClr>
              <a:defRPr>
                <a:latin typeface="Arial" panose="020B0604020202020204" pitchFamily="34" charset="0"/>
                <a:cs typeface="Arial" panose="020B0604020202020204" pitchFamily="34" charset="0"/>
              </a:defRPr>
            </a:lvl3pPr>
            <a:lvl4pPr marL="688975" indent="-176213">
              <a:buClr>
                <a:srgbClr val="800000"/>
              </a:buClr>
              <a:defRPr>
                <a:latin typeface="Arial" panose="020B0604020202020204" pitchFamily="34" charset="0"/>
                <a:cs typeface="Arial" panose="020B0604020202020204" pitchFamily="34" charset="0"/>
              </a:defRPr>
            </a:lvl4pPr>
            <a:lvl5pPr marL="850900" indent="-161925">
              <a:buClr>
                <a:srgbClr val="800000"/>
              </a:buCl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2615977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4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dirty="0" smtClean="0"/>
              <a:t>Click to edit Master title style</a:t>
            </a:r>
            <a:endParaRPr lang="en-US" dirty="0"/>
          </a:p>
        </p:txBody>
      </p:sp>
      <p:pic>
        <p:nvPicPr>
          <p:cNvPr id="24" name="Picture 23"/>
          <p:cNvPicPr>
            <a:picLocks noChangeAspect="1"/>
          </p:cNvPicPr>
          <p:nvPr/>
        </p:nvPicPr>
        <p:blipFill>
          <a:blip r:embed="rId2"/>
          <a:stretch>
            <a:fillRect/>
          </a:stretch>
        </p:blipFill>
        <p:spPr>
          <a:xfrm>
            <a:off x="485423" y="6367782"/>
            <a:ext cx="1132653" cy="253076"/>
          </a:xfrm>
          <a:prstGeom prst="rect">
            <a:avLst/>
          </a:prstGeom>
        </p:spPr>
      </p:pic>
      <p:sp>
        <p:nvSpPr>
          <p:cNvPr id="7" name="Text Placeholder 6"/>
          <p:cNvSpPr>
            <a:spLocks noGrp="1"/>
          </p:cNvSpPr>
          <p:nvPr>
            <p:ph type="body" sz="quarter" idx="17"/>
          </p:nvPr>
        </p:nvSpPr>
        <p:spPr>
          <a:xfrm>
            <a:off x="457200" y="1888365"/>
            <a:ext cx="8229600" cy="4374943"/>
          </a:xfrm>
          <a:prstGeom prst="rect">
            <a:avLst/>
          </a:prstGeom>
        </p:spPr>
        <p:txBody>
          <a:bodyPr vert="horz" lIns="0" tIns="60958" rIns="0" bIns="60958"/>
          <a:lstStyle>
            <a:lvl1pPr marL="243834" indent="-243834">
              <a:spcBef>
                <a:spcPts val="1600"/>
              </a:spcBef>
              <a:buClr>
                <a:srgbClr val="BFD730"/>
              </a:buClr>
              <a:buSzPct val="150000"/>
              <a:buFont typeface="Arial"/>
              <a:buChar char="•"/>
              <a:defRPr sz="2400" cap="none">
                <a:latin typeface="+mj-lt"/>
                <a:cs typeface="DINOT" panose="020B0504020101020102" pitchFamily="34" charset="0"/>
              </a:defRPr>
            </a:lvl1pPr>
            <a:lvl2pPr marL="914377" indent="-304792">
              <a:defRPr sz="2100">
                <a:latin typeface="+mj-lt"/>
                <a:cs typeface="DINOT" panose="020B0504020101020102" pitchFamily="34" charset="0"/>
              </a:defRPr>
            </a:lvl2pPr>
          </a:lstStyle>
          <a:p>
            <a:pPr lvl="0"/>
            <a:r>
              <a:rPr lang="en-US" smtClean="0"/>
              <a:t>Click to edit Master text styles</a:t>
            </a:r>
          </a:p>
          <a:p>
            <a:pPr lvl="1"/>
            <a:r>
              <a:rPr lang="en-US" smtClean="0"/>
              <a:t>Second level</a:t>
            </a:r>
          </a:p>
        </p:txBody>
      </p:sp>
      <p:pic>
        <p:nvPicPr>
          <p:cNvPr id="10" name="Picture 9"/>
          <p:cNvPicPr>
            <a:picLocks noChangeAspect="1"/>
          </p:cNvPicPr>
          <p:nvPr userDrawn="1"/>
        </p:nvPicPr>
        <p:blipFill>
          <a:blip r:embed="rId2"/>
          <a:stretch>
            <a:fillRect/>
          </a:stretch>
        </p:blipFill>
        <p:spPr>
          <a:xfrm>
            <a:off x="485423" y="6367782"/>
            <a:ext cx="1132653" cy="253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3034479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dirty="0" smtClean="0"/>
              <a:t>Click to edit Master title style</a:t>
            </a:r>
            <a:endParaRPr lang="en-US" dirty="0"/>
          </a:p>
        </p:txBody>
      </p:sp>
      <p:pic>
        <p:nvPicPr>
          <p:cNvPr id="24" name="Picture 23"/>
          <p:cNvPicPr>
            <a:picLocks noChangeAspect="1"/>
          </p:cNvPicPr>
          <p:nvPr/>
        </p:nvPicPr>
        <p:blipFill>
          <a:blip r:embed="rId2"/>
          <a:stretch>
            <a:fillRect/>
          </a:stretch>
        </p:blipFill>
        <p:spPr>
          <a:xfrm>
            <a:off x="485423" y="6367782"/>
            <a:ext cx="1132653" cy="253076"/>
          </a:xfrm>
          <a:prstGeom prst="rect">
            <a:avLst/>
          </a:prstGeom>
        </p:spPr>
      </p:pic>
      <p:sp>
        <p:nvSpPr>
          <p:cNvPr id="7" name="Text Placeholder 6"/>
          <p:cNvSpPr>
            <a:spLocks noGrp="1"/>
          </p:cNvSpPr>
          <p:nvPr>
            <p:ph type="body" sz="quarter" idx="17"/>
          </p:nvPr>
        </p:nvSpPr>
        <p:spPr>
          <a:xfrm>
            <a:off x="457200" y="1888365"/>
            <a:ext cx="8229600" cy="4374943"/>
          </a:xfrm>
          <a:prstGeom prst="rect">
            <a:avLst/>
          </a:prstGeom>
        </p:spPr>
        <p:txBody>
          <a:bodyPr vert="horz" lIns="0" tIns="60958" rIns="0" bIns="60958"/>
          <a:lstStyle>
            <a:lvl1pPr marL="243834" indent="-243834">
              <a:spcBef>
                <a:spcPts val="1600"/>
              </a:spcBef>
              <a:buClr>
                <a:srgbClr val="BFD730"/>
              </a:buClr>
              <a:buSzPct val="150000"/>
              <a:buFont typeface="Arial"/>
              <a:buChar char="•"/>
              <a:defRPr sz="2400" cap="none">
                <a:latin typeface="+mj-lt"/>
                <a:cs typeface="DINOT" panose="020B0504020101020102" pitchFamily="34" charset="0"/>
              </a:defRPr>
            </a:lvl1pPr>
            <a:lvl2pPr marL="914377" indent="-304792">
              <a:defRPr sz="2100">
                <a:latin typeface="+mj-lt"/>
                <a:cs typeface="DINOT" panose="020B0504020101020102" pitchFamily="34" charset="0"/>
              </a:defRPr>
            </a:lvl2pPr>
          </a:lstStyle>
          <a:p>
            <a:pPr lvl="0"/>
            <a:r>
              <a:rPr lang="en-US" smtClean="0"/>
              <a:t>Click to edit Master text styles</a:t>
            </a:r>
          </a:p>
          <a:p>
            <a:pPr lvl="1"/>
            <a:r>
              <a:rPr lang="en-US" smtClean="0"/>
              <a:t>Second level</a:t>
            </a:r>
          </a:p>
        </p:txBody>
      </p:sp>
      <p:pic>
        <p:nvPicPr>
          <p:cNvPr id="10" name="Picture 9"/>
          <p:cNvPicPr>
            <a:picLocks noChangeAspect="1"/>
          </p:cNvPicPr>
          <p:nvPr userDrawn="1"/>
        </p:nvPicPr>
        <p:blipFill>
          <a:blip r:embed="rId2"/>
          <a:stretch>
            <a:fillRect/>
          </a:stretch>
        </p:blipFill>
        <p:spPr>
          <a:xfrm>
            <a:off x="485423" y="6367782"/>
            <a:ext cx="1132653" cy="253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21692641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dirty="0" smtClean="0"/>
              <a:t>Click to edit Master title style</a:t>
            </a:r>
            <a:endParaRPr lang="en-US" dirty="0"/>
          </a:p>
        </p:txBody>
      </p:sp>
      <p:pic>
        <p:nvPicPr>
          <p:cNvPr id="24" name="Picture 23"/>
          <p:cNvPicPr>
            <a:picLocks noChangeAspect="1"/>
          </p:cNvPicPr>
          <p:nvPr/>
        </p:nvPicPr>
        <p:blipFill>
          <a:blip r:embed="rId2"/>
          <a:stretch>
            <a:fillRect/>
          </a:stretch>
        </p:blipFill>
        <p:spPr>
          <a:xfrm>
            <a:off x="485423" y="6367782"/>
            <a:ext cx="1132653" cy="253076"/>
          </a:xfrm>
          <a:prstGeom prst="rect">
            <a:avLst/>
          </a:prstGeom>
        </p:spPr>
      </p:pic>
      <p:sp>
        <p:nvSpPr>
          <p:cNvPr id="7" name="Text Placeholder 6"/>
          <p:cNvSpPr>
            <a:spLocks noGrp="1"/>
          </p:cNvSpPr>
          <p:nvPr>
            <p:ph type="body" sz="quarter" idx="17"/>
          </p:nvPr>
        </p:nvSpPr>
        <p:spPr>
          <a:xfrm>
            <a:off x="457200" y="1888365"/>
            <a:ext cx="8229600" cy="4374943"/>
          </a:xfrm>
          <a:prstGeom prst="rect">
            <a:avLst/>
          </a:prstGeom>
        </p:spPr>
        <p:txBody>
          <a:bodyPr vert="horz" lIns="0" tIns="60958" rIns="0" bIns="60958"/>
          <a:lstStyle>
            <a:lvl1pPr marL="243834" indent="-243834">
              <a:spcBef>
                <a:spcPts val="1600"/>
              </a:spcBef>
              <a:buClr>
                <a:srgbClr val="BFD730"/>
              </a:buClr>
              <a:buSzPct val="150000"/>
              <a:buFont typeface="Arial"/>
              <a:buChar char="•"/>
              <a:defRPr sz="2400" cap="none">
                <a:latin typeface="+mj-lt"/>
                <a:cs typeface="DINOT" panose="020B0504020101020102" pitchFamily="34" charset="0"/>
              </a:defRPr>
            </a:lvl1pPr>
            <a:lvl2pPr marL="914377" indent="-304792">
              <a:defRPr sz="2100">
                <a:latin typeface="+mj-lt"/>
                <a:cs typeface="DINOT" panose="020B0504020101020102" pitchFamily="34" charset="0"/>
              </a:defRPr>
            </a:lvl2pPr>
          </a:lstStyle>
          <a:p>
            <a:pPr lvl="0"/>
            <a:r>
              <a:rPr lang="en-US" smtClean="0"/>
              <a:t>Click to edit Master text styles</a:t>
            </a:r>
          </a:p>
          <a:p>
            <a:pPr lvl="1"/>
            <a:r>
              <a:rPr lang="en-US" smtClean="0"/>
              <a:t>Second level</a:t>
            </a:r>
          </a:p>
        </p:txBody>
      </p:sp>
      <p:pic>
        <p:nvPicPr>
          <p:cNvPr id="10" name="Picture 9"/>
          <p:cNvPicPr>
            <a:picLocks noChangeAspect="1"/>
          </p:cNvPicPr>
          <p:nvPr userDrawn="1"/>
        </p:nvPicPr>
        <p:blipFill>
          <a:blip r:embed="rId2"/>
          <a:stretch>
            <a:fillRect/>
          </a:stretch>
        </p:blipFill>
        <p:spPr>
          <a:xfrm>
            <a:off x="485423" y="6367782"/>
            <a:ext cx="1132653" cy="253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2536447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dirty="0" smtClean="0"/>
              <a:t>Click to edit Master title style</a:t>
            </a:r>
            <a:endParaRPr lang="en-US" dirty="0"/>
          </a:p>
        </p:txBody>
      </p:sp>
      <p:pic>
        <p:nvPicPr>
          <p:cNvPr id="24" name="Picture 23"/>
          <p:cNvPicPr>
            <a:picLocks noChangeAspect="1"/>
          </p:cNvPicPr>
          <p:nvPr/>
        </p:nvPicPr>
        <p:blipFill>
          <a:blip r:embed="rId2"/>
          <a:stretch>
            <a:fillRect/>
          </a:stretch>
        </p:blipFill>
        <p:spPr>
          <a:xfrm>
            <a:off x="485423" y="6367782"/>
            <a:ext cx="1132653" cy="253076"/>
          </a:xfrm>
          <a:prstGeom prst="rect">
            <a:avLst/>
          </a:prstGeom>
        </p:spPr>
      </p:pic>
      <p:sp>
        <p:nvSpPr>
          <p:cNvPr id="7" name="Text Placeholder 6"/>
          <p:cNvSpPr>
            <a:spLocks noGrp="1"/>
          </p:cNvSpPr>
          <p:nvPr>
            <p:ph type="body" sz="quarter" idx="17"/>
          </p:nvPr>
        </p:nvSpPr>
        <p:spPr>
          <a:xfrm>
            <a:off x="457200" y="1888365"/>
            <a:ext cx="8229600" cy="4374943"/>
          </a:xfrm>
          <a:prstGeom prst="rect">
            <a:avLst/>
          </a:prstGeom>
        </p:spPr>
        <p:txBody>
          <a:bodyPr vert="horz" lIns="0" tIns="60958" rIns="0" bIns="60958"/>
          <a:lstStyle>
            <a:lvl1pPr marL="243834" indent="-243834">
              <a:spcBef>
                <a:spcPts val="1600"/>
              </a:spcBef>
              <a:buClr>
                <a:srgbClr val="BFD730"/>
              </a:buClr>
              <a:buSzPct val="150000"/>
              <a:buFont typeface="Arial"/>
              <a:buChar char="•"/>
              <a:defRPr sz="2400" cap="none">
                <a:latin typeface="+mj-lt"/>
                <a:cs typeface="DINOT" panose="020B0504020101020102" pitchFamily="34" charset="0"/>
              </a:defRPr>
            </a:lvl1pPr>
            <a:lvl2pPr marL="914377" indent="-304792">
              <a:defRPr sz="2100">
                <a:latin typeface="+mj-lt"/>
                <a:cs typeface="DINOT" panose="020B0504020101020102" pitchFamily="34" charset="0"/>
              </a:defRPr>
            </a:lvl2pPr>
          </a:lstStyle>
          <a:p>
            <a:pPr lvl="0"/>
            <a:r>
              <a:rPr lang="en-US" smtClean="0"/>
              <a:t>Click to edit Master text styles</a:t>
            </a:r>
          </a:p>
          <a:p>
            <a:pPr lvl="1"/>
            <a:r>
              <a:rPr lang="en-US" smtClean="0"/>
              <a:t>Second level</a:t>
            </a:r>
          </a:p>
        </p:txBody>
      </p:sp>
      <p:pic>
        <p:nvPicPr>
          <p:cNvPr id="10" name="Picture 9"/>
          <p:cNvPicPr>
            <a:picLocks noChangeAspect="1"/>
          </p:cNvPicPr>
          <p:nvPr userDrawn="1"/>
        </p:nvPicPr>
        <p:blipFill>
          <a:blip r:embed="rId2"/>
          <a:stretch>
            <a:fillRect/>
          </a:stretch>
        </p:blipFill>
        <p:spPr>
          <a:xfrm>
            <a:off x="485423" y="6367782"/>
            <a:ext cx="1132653" cy="253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2143518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75668"/>
            <a:ext cx="8229600" cy="1143000"/>
          </a:xfrm>
          <a:prstGeom prst="rect">
            <a:avLst/>
          </a:prstGeom>
        </p:spPr>
        <p:txBody>
          <a:bodyPr lIns="0" tIns="60958" rIns="121917" bIns="60958"/>
          <a:lstStyle>
            <a:lvl1pPr algn="l">
              <a:lnSpc>
                <a:spcPts val="5067"/>
              </a:lnSpc>
              <a:defRPr sz="4000" b="0" i="0">
                <a:solidFill>
                  <a:srgbClr val="EA5709"/>
                </a:solidFill>
                <a:latin typeface="+mj-lt"/>
                <a:cs typeface="DINOT" panose="020B0504020101020102" pitchFamily="34" charset="0"/>
              </a:defRPr>
            </a:lvl1pPr>
          </a:lstStyle>
          <a:p>
            <a:r>
              <a:rPr lang="en-US" dirty="0" smtClean="0"/>
              <a:t>Click to edit Master title style</a:t>
            </a:r>
            <a:endParaRPr lang="en-US" dirty="0"/>
          </a:p>
        </p:txBody>
      </p:sp>
      <p:pic>
        <p:nvPicPr>
          <p:cNvPr id="24" name="Picture 23"/>
          <p:cNvPicPr>
            <a:picLocks noChangeAspect="1"/>
          </p:cNvPicPr>
          <p:nvPr/>
        </p:nvPicPr>
        <p:blipFill>
          <a:blip r:embed="rId2"/>
          <a:stretch>
            <a:fillRect/>
          </a:stretch>
        </p:blipFill>
        <p:spPr>
          <a:xfrm>
            <a:off x="485423" y="6367782"/>
            <a:ext cx="1132653" cy="253076"/>
          </a:xfrm>
          <a:prstGeom prst="rect">
            <a:avLst/>
          </a:prstGeom>
        </p:spPr>
      </p:pic>
      <p:sp>
        <p:nvSpPr>
          <p:cNvPr id="7" name="Text Placeholder 6"/>
          <p:cNvSpPr>
            <a:spLocks noGrp="1"/>
          </p:cNvSpPr>
          <p:nvPr>
            <p:ph type="body" sz="quarter" idx="17"/>
          </p:nvPr>
        </p:nvSpPr>
        <p:spPr>
          <a:xfrm>
            <a:off x="457200" y="1888365"/>
            <a:ext cx="8229600" cy="4374943"/>
          </a:xfrm>
          <a:prstGeom prst="rect">
            <a:avLst/>
          </a:prstGeom>
        </p:spPr>
        <p:txBody>
          <a:bodyPr vert="horz" lIns="0" tIns="60958" rIns="0" bIns="60958"/>
          <a:lstStyle>
            <a:lvl1pPr marL="243834" indent="-243834">
              <a:spcBef>
                <a:spcPts val="1600"/>
              </a:spcBef>
              <a:buClr>
                <a:srgbClr val="BFD730"/>
              </a:buClr>
              <a:buSzPct val="150000"/>
              <a:buFont typeface="Arial"/>
              <a:buChar char="•"/>
              <a:defRPr sz="2400" cap="none">
                <a:latin typeface="+mj-lt"/>
                <a:cs typeface="DINOT" panose="020B0504020101020102" pitchFamily="34" charset="0"/>
              </a:defRPr>
            </a:lvl1pPr>
            <a:lvl2pPr marL="914377" indent="-304792">
              <a:defRPr sz="2100">
                <a:latin typeface="+mj-lt"/>
                <a:cs typeface="DINOT" panose="020B0504020101020102" pitchFamily="34" charset="0"/>
              </a:defRPr>
            </a:lvl2pPr>
          </a:lstStyle>
          <a:p>
            <a:pPr lvl="0"/>
            <a:r>
              <a:rPr lang="en-US" smtClean="0"/>
              <a:t>Click to edit Master text styles</a:t>
            </a:r>
          </a:p>
          <a:p>
            <a:pPr lvl="1"/>
            <a:r>
              <a:rPr lang="en-US" smtClean="0"/>
              <a:t>Second level</a:t>
            </a:r>
          </a:p>
        </p:txBody>
      </p:sp>
      <p:pic>
        <p:nvPicPr>
          <p:cNvPr id="10" name="Picture 9"/>
          <p:cNvPicPr>
            <a:picLocks noChangeAspect="1"/>
          </p:cNvPicPr>
          <p:nvPr userDrawn="1"/>
        </p:nvPicPr>
        <p:blipFill>
          <a:blip r:embed="rId2"/>
          <a:stretch>
            <a:fillRect/>
          </a:stretch>
        </p:blipFill>
        <p:spPr>
          <a:xfrm>
            <a:off x="485423" y="6367782"/>
            <a:ext cx="1132653" cy="253076"/>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3018" y="5465938"/>
            <a:ext cx="1060982" cy="1414643"/>
          </a:xfrm>
          <a:prstGeom prst="rect">
            <a:avLst/>
          </a:prstGeom>
        </p:spPr>
      </p:pic>
    </p:spTree>
    <p:extLst>
      <p:ext uri="{BB962C8B-B14F-4D97-AF65-F5344CB8AC3E}">
        <p14:creationId xmlns:p14="http://schemas.microsoft.com/office/powerpoint/2010/main" val="1382238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724FFB-A181-4E82-B182-FB21A643D56D}" type="datetimeFigureOut">
              <a:rPr lang="en-GB" smtClean="0">
                <a:solidFill>
                  <a:prstClr val="black">
                    <a:tint val="75000"/>
                  </a:prstClr>
                </a:solidFill>
              </a:rPr>
              <a:pPr/>
              <a:t>10/09/2015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379954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a:latin typeface="Helvetica Neue UltraLight"/>
              </a:defRPr>
            </a:lvl1pPr>
          </a:lstStyle>
          <a:p>
            <a:fld id="{1D74CDBD-3B20-8B4F-8577-932322BDCF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323727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760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9649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99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9" name="Content Placeholder 8"/>
          <p:cNvSpPr>
            <a:spLocks noGrp="1"/>
          </p:cNvSpPr>
          <p:nvPr>
            <p:ph sz="quarter" idx="10"/>
          </p:nvPr>
        </p:nvSpPr>
        <p:spPr>
          <a:xfrm>
            <a:off x="514424" y="1385888"/>
            <a:ext cx="4057576" cy="478631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00779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51587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6764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1349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5756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877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387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1D74CDBD-3B20-8B4F-8577-932322BDCF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3226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2620" y="2279035"/>
            <a:ext cx="6809780" cy="1470025"/>
          </a:xfrm>
        </p:spPr>
        <p:txBody>
          <a:bodyPr/>
          <a:lstStyle>
            <a:lvl1pPr algn="l">
              <a:defRPr>
                <a:solidFill>
                  <a:srgbClr val="D8A51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2620" y="4034810"/>
            <a:ext cx="6123980" cy="1752600"/>
          </a:xfrm>
        </p:spPr>
        <p:txBody>
          <a:bodyPr/>
          <a:lstStyle>
            <a:lvl1pPr marL="0" indent="0" algn="l">
              <a:buNone/>
              <a:defRPr>
                <a:solidFill>
                  <a:srgbClr val="0046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73306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359752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Tree>
    <p:extLst>
      <p:ext uri="{BB962C8B-B14F-4D97-AF65-F5344CB8AC3E}">
        <p14:creationId xmlns:p14="http://schemas.microsoft.com/office/powerpoint/2010/main" val="83864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92853933"/>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707723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2206964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5749562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9333636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0100175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16549905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8072131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D46F7C92-B666-BE4A-87BA-E45BF689715D}" type="datetimeFigureOut">
              <a:rPr lang="en-US" smtClean="0">
                <a:solidFill>
                  <a:prstClr val="black"/>
                </a:solidFill>
              </a:rPr>
              <a:pPr defTabSz="457200"/>
              <a:t>9/10/2015</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BE9C67AB-B614-C742-93A2-1DCA2D6D2270}" type="slidenum">
              <a:rPr lang="en-US" smtClean="0">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41241637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724FFB-A181-4E82-B182-FB21A643D56D}" type="datetimeFigureOut">
              <a:rPr lang="en-GB" smtClean="0">
                <a:solidFill>
                  <a:prstClr val="black">
                    <a:tint val="75000"/>
                  </a:prstClr>
                </a:solidFill>
              </a:rPr>
              <a:pPr/>
              <a:t>10/09/2015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402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5616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5805264"/>
          </a:xfrm>
        </p:spPr>
        <p:txBody>
          <a:bodyPr rtlCol="0">
            <a:normAutofit/>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2" name="Title 1"/>
          <p:cNvSpPr>
            <a:spLocks noGrp="1"/>
          </p:cNvSpPr>
          <p:nvPr>
            <p:ph type="title"/>
          </p:nvPr>
        </p:nvSpPr>
        <p:spPr>
          <a:xfrm>
            <a:off x="1828800" y="2862261"/>
            <a:ext cx="5486400" cy="566739"/>
          </a:xfrm>
          <a:prstGeom prst="rect">
            <a:avLst/>
          </a:prstGeo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828800" y="3429002"/>
            <a:ext cx="5486400" cy="804863"/>
          </a:xfrm>
          <a:prstGeom prst="rect">
            <a:avLst/>
          </a:prstGeo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821667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Title page">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06600"/>
            <a:ext cx="8153400" cy="1136651"/>
          </a:xfrm>
          <a:prstGeom prst="rect">
            <a:avLst/>
          </a:prstGeom>
        </p:spPr>
        <p:txBody>
          <a:bodyPr anchor="b"/>
          <a:lstStyle>
            <a:lvl1pPr algn="l">
              <a:defRPr sz="4400" b="1">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81000" y="3086768"/>
            <a:ext cx="6400800" cy="812800"/>
          </a:xfrm>
          <a:prstGeom prst="rect">
            <a:avLst/>
          </a:prstGeom>
        </p:spPr>
        <p:txBody>
          <a:bodyPr/>
          <a:lstStyle>
            <a:lvl1pPr marL="0" indent="0" algn="l">
              <a:spcBef>
                <a:spcPts val="0"/>
              </a:spcBef>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0" hasCustomPrompt="1"/>
          </p:nvPr>
        </p:nvSpPr>
        <p:spPr>
          <a:xfrm>
            <a:off x="457200" y="4749800"/>
            <a:ext cx="5638800" cy="812800"/>
          </a:xfrm>
          <a:prstGeom prst="rect">
            <a:avLst/>
          </a:prstGeom>
        </p:spPr>
        <p:txBody>
          <a:bodyPr/>
          <a:lstStyle>
            <a:lvl1pPr marL="0" indent="0">
              <a:spcBef>
                <a:spcPts val="0"/>
              </a:spcBef>
              <a:buFontTx/>
              <a:buNone/>
              <a:defRPr sz="2400">
                <a:solidFill>
                  <a:schemeClr val="tx1">
                    <a:lumMod val="75000"/>
                    <a:lumOff val="25000"/>
                  </a:schemeClr>
                </a:solidFill>
                <a:latin typeface="+mj-lt"/>
              </a:defRPr>
            </a:lvl1pPr>
            <a:lvl2pPr>
              <a:buFontTx/>
              <a:buNone/>
              <a:defRPr/>
            </a:lvl2pPr>
            <a:lvl3pPr>
              <a:buFontTx/>
              <a:buNone/>
              <a:defRPr/>
            </a:lvl3pPr>
            <a:lvl4pPr>
              <a:buFontTx/>
              <a:buNone/>
              <a:defRPr/>
            </a:lvl4pPr>
            <a:lvl5pPr>
              <a:buFontTx/>
              <a:buNone/>
              <a:defRPr/>
            </a:lvl5pPr>
          </a:lstStyle>
          <a:p>
            <a:pPr lvl="0"/>
            <a:r>
              <a:rPr lang="en-US" dirty="0" smtClean="0"/>
              <a:t>Author, title</a:t>
            </a:r>
          </a:p>
        </p:txBody>
      </p:sp>
    </p:spTree>
    <p:extLst>
      <p:ext uri="{BB962C8B-B14F-4D97-AF65-F5344CB8AC3E}">
        <p14:creationId xmlns:p14="http://schemas.microsoft.com/office/powerpoint/2010/main" val="2309342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Columns w/captions">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457200" y="5689600"/>
            <a:ext cx="3886200" cy="381000"/>
          </a:xfrm>
          <a:prstGeom prst="rect">
            <a:avLst/>
          </a:prstGeom>
        </p:spPr>
        <p:txBody>
          <a:bodyPr vert="horz"/>
          <a:lstStyle>
            <a:lvl1pPr algn="ctr">
              <a:buNone/>
              <a:defRPr sz="1600" i="1" baseline="0">
                <a:latin typeface="Myriad Pro" pitchFamily="34" charset="0"/>
              </a:defRPr>
            </a:lvl1pPr>
          </a:lstStyle>
          <a:p>
            <a:pPr lvl="0"/>
            <a:r>
              <a:rPr lang="en-US" dirty="0"/>
              <a:t>Caption text</a:t>
            </a:r>
          </a:p>
        </p:txBody>
      </p:sp>
      <p:sp>
        <p:nvSpPr>
          <p:cNvPr id="11" name="Text Placeholder 9"/>
          <p:cNvSpPr>
            <a:spLocks noGrp="1"/>
          </p:cNvSpPr>
          <p:nvPr>
            <p:ph type="body" sz="quarter" idx="15" hasCustomPrompt="1"/>
          </p:nvPr>
        </p:nvSpPr>
        <p:spPr>
          <a:xfrm>
            <a:off x="4800600" y="5689600"/>
            <a:ext cx="3886200" cy="381000"/>
          </a:xfrm>
          <a:prstGeom prst="rect">
            <a:avLst/>
          </a:prstGeom>
        </p:spPr>
        <p:txBody>
          <a:bodyPr vert="horz"/>
          <a:lstStyle>
            <a:lvl1pPr algn="ctr">
              <a:buNone/>
              <a:defRPr sz="1600" i="1" baseline="0">
                <a:latin typeface="Myriad Pro" pitchFamily="34" charset="0"/>
              </a:defRPr>
            </a:lvl1pPr>
          </a:lstStyle>
          <a:p>
            <a:pPr lvl="0"/>
            <a:r>
              <a:rPr lang="en-US" dirty="0"/>
              <a:t>Caption text</a:t>
            </a:r>
          </a:p>
        </p:txBody>
      </p:sp>
      <p:sp>
        <p:nvSpPr>
          <p:cNvPr id="9" name="Title Placeholder 1"/>
          <p:cNvSpPr>
            <a:spLocks noGrp="1"/>
          </p:cNvSpPr>
          <p:nvPr>
            <p:ph type="title"/>
          </p:nvPr>
        </p:nvSpPr>
        <p:spPr>
          <a:xfrm>
            <a:off x="288777" y="175667"/>
            <a:ext cx="8229600" cy="762000"/>
          </a:xfrm>
          <a:prstGeom prst="rect">
            <a:avLst/>
          </a:prstGeom>
        </p:spPr>
        <p:txBody>
          <a:bodyPr vert="horz" lIns="91440" tIns="45720" rIns="91440" bIns="45720" rtlCol="0" anchor="ctr">
            <a:normAutofit/>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13" name="Slide Number Placeholder 5"/>
          <p:cNvSpPr>
            <a:spLocks noGrp="1"/>
          </p:cNvSpPr>
          <p:nvPr>
            <p:ph type="sldNum" sz="quarter" idx="4"/>
          </p:nvPr>
        </p:nvSpPr>
        <p:spPr>
          <a:xfrm>
            <a:off x="4229100" y="6416676"/>
            <a:ext cx="685800" cy="365125"/>
          </a:xfrm>
          <a:prstGeom prst="rect">
            <a:avLst/>
          </a:prstGeom>
        </p:spPr>
        <p:txBody>
          <a:bodyPr vert="horz" lIns="91440" tIns="45720" rIns="91440" bIns="45720" rtlCol="0" anchor="ctr"/>
          <a:lstStyle>
            <a:lvl1pPr algn="ctr">
              <a:defRPr sz="1000" b="0" i="0">
                <a:solidFill>
                  <a:srgbClr val="000000"/>
                </a:solidFill>
                <a:latin typeface="+mn-lt"/>
                <a:cs typeface="Verdana"/>
              </a:defRPr>
            </a:lvl1pPr>
          </a:lstStyle>
          <a:p>
            <a:pPr defTabSz="457200"/>
            <a:fld id="{8F20D5A1-9032-1545-B6AE-258D4534BA42}" type="slidenum">
              <a:rPr lang="en-US" smtClean="0"/>
              <a:pPr defTabSz="457200"/>
              <a:t>‹#›</a:t>
            </a:fld>
            <a:endParaRPr lang="en-US" dirty="0"/>
          </a:p>
        </p:txBody>
      </p:sp>
      <p:sp>
        <p:nvSpPr>
          <p:cNvPr id="14" name="Footer Placeholder 4"/>
          <p:cNvSpPr>
            <a:spLocks noGrp="1"/>
          </p:cNvSpPr>
          <p:nvPr>
            <p:ph type="ftr" sz="quarter" idx="3"/>
          </p:nvPr>
        </p:nvSpPr>
        <p:spPr>
          <a:xfrm>
            <a:off x="228600" y="6416676"/>
            <a:ext cx="2895600" cy="365125"/>
          </a:xfrm>
          <a:prstGeom prst="rect">
            <a:avLst/>
          </a:prstGeom>
        </p:spPr>
        <p:txBody>
          <a:bodyPr vert="horz" lIns="91440" tIns="45720" rIns="91440" bIns="45720" rtlCol="0" anchor="ctr"/>
          <a:lstStyle>
            <a:lvl1pPr algn="l">
              <a:defRPr sz="1000" b="0" i="0">
                <a:solidFill>
                  <a:schemeClr val="tx1"/>
                </a:solidFill>
                <a:latin typeface="+mn-lt"/>
                <a:cs typeface="Verdana"/>
              </a:defRPr>
            </a:lvl1pPr>
          </a:lstStyle>
          <a:p>
            <a:pPr defTabSz="914400">
              <a:defRPr/>
            </a:pPr>
            <a:r>
              <a:rPr lang="en-US" kern="0" dirty="0" smtClean="0">
                <a:solidFill>
                  <a:sysClr val="windowText" lastClr="000000"/>
                </a:solidFill>
              </a:rPr>
              <a:t>© 2014 by The Enterprise Strategy Group, Inc.</a:t>
            </a:r>
            <a:endParaRPr lang="en-US" kern="0" dirty="0">
              <a:solidFill>
                <a:sysClr val="windowText" lastClr="000000"/>
              </a:solidFill>
            </a:endParaRPr>
          </a:p>
        </p:txBody>
      </p:sp>
      <p:sp>
        <p:nvSpPr>
          <p:cNvPr id="15" name="Content Placeholder 14"/>
          <p:cNvSpPr>
            <a:spLocks noGrp="1"/>
          </p:cNvSpPr>
          <p:nvPr>
            <p:ph sz="quarter" idx="16"/>
          </p:nvPr>
        </p:nvSpPr>
        <p:spPr>
          <a:xfrm>
            <a:off x="457200" y="1397000"/>
            <a:ext cx="3886200" cy="4165600"/>
          </a:xfrm>
          <a:prstGeom prst="rect">
            <a:avLst/>
          </a:prstGeom>
        </p:spPr>
        <p:txBody>
          <a:bodyPr/>
          <a:lstStyle>
            <a:lvl1pPr>
              <a:buNone/>
              <a:defRPr/>
            </a:lvl1pPr>
          </a:lstStyle>
          <a:p>
            <a:pPr lvl="0"/>
            <a:r>
              <a:rPr lang="en-US" smtClean="0"/>
              <a:t>Click to edit Master text styles</a:t>
            </a:r>
          </a:p>
        </p:txBody>
      </p:sp>
      <p:sp>
        <p:nvSpPr>
          <p:cNvPr id="16" name="Content Placeholder 14"/>
          <p:cNvSpPr>
            <a:spLocks noGrp="1"/>
          </p:cNvSpPr>
          <p:nvPr>
            <p:ph sz="quarter" idx="17"/>
          </p:nvPr>
        </p:nvSpPr>
        <p:spPr>
          <a:xfrm>
            <a:off x="4800600" y="1397000"/>
            <a:ext cx="3886200" cy="4165600"/>
          </a:xfrm>
          <a:prstGeom prst="rect">
            <a:avLst/>
          </a:prstGeom>
        </p:spPr>
        <p:txBody>
          <a:bodyPr/>
          <a:lstStyle>
            <a:lvl1pPr>
              <a:buNone/>
              <a:defRPr/>
            </a:lvl1pPr>
          </a:lstStyle>
          <a:p>
            <a:pPr lvl="0"/>
            <a:r>
              <a:rPr lang="en-US" smtClean="0"/>
              <a:t>Click to edit Master text styles</a:t>
            </a:r>
          </a:p>
        </p:txBody>
      </p:sp>
    </p:spTree>
    <p:extLst>
      <p:ext uri="{BB962C8B-B14F-4D97-AF65-F5344CB8AC3E}">
        <p14:creationId xmlns:p14="http://schemas.microsoft.com/office/powerpoint/2010/main" val="213920334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3.jp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10.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6.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7.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7.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0.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3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2.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9.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4FFB-A181-4E82-B182-FB21A643D56D}" type="datetimeFigureOut">
              <a:rPr lang="en-GB" smtClean="0"/>
              <a:t>10/09/2015</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0177-7826-432F-98CA-E66A6E70FD44}" type="slidenum">
              <a:rPr lang="en-GB" smtClean="0"/>
              <a:t>‹#›</a:t>
            </a:fld>
            <a:endParaRPr lang="en-GB"/>
          </a:p>
        </p:txBody>
      </p:sp>
    </p:spTree>
    <p:extLst>
      <p:ext uri="{BB962C8B-B14F-4D97-AF65-F5344CB8AC3E}">
        <p14:creationId xmlns:p14="http://schemas.microsoft.com/office/powerpoint/2010/main" val="107501265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12802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363467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457200" rtl="0" eaLnBrk="1" latinLnBrk="0" hangingPunct="1">
        <a:spcBef>
          <a:spcPct val="0"/>
        </a:spcBef>
        <a:buNone/>
        <a:defRPr sz="4400" kern="1200">
          <a:solidFill>
            <a:srgbClr val="004685"/>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4FFB-A181-4E82-B182-FB21A643D56D}" type="datetimeFigureOut">
              <a:rPr lang="en-GB" smtClean="0">
                <a:solidFill>
                  <a:prstClr val="black">
                    <a:tint val="75000"/>
                  </a:prstClr>
                </a:solidFill>
              </a:rPr>
              <a:pPr/>
              <a:t>10/09/2015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8110185"/>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dbackground.png"/>
          <p:cNvPicPr>
            <a:picLocks noChangeAspect="1"/>
          </p:cNvPicPr>
          <p:nvPr/>
        </p:nvPicPr>
        <p:blipFill rotWithShape="1">
          <a:blip r:embed="rId8">
            <a:extLst>
              <a:ext uri="{28A0092B-C50C-407E-A947-70E740481C1C}">
                <a14:useLocalDpi xmlns:a14="http://schemas.microsoft.com/office/drawing/2010/main" val="0"/>
              </a:ext>
            </a:extLst>
          </a:blip>
          <a:srcRect l="799" t="95496" r="1893" b="2159"/>
          <a:stretch/>
        </p:blipFill>
        <p:spPr>
          <a:xfrm>
            <a:off x="-27431" y="6705601"/>
            <a:ext cx="9198865" cy="166515"/>
          </a:xfrm>
          <a:prstGeom prst="rect">
            <a:avLst/>
          </a:prstGeom>
        </p:spPr>
      </p:pic>
      <p:sp>
        <p:nvSpPr>
          <p:cNvPr id="8" name="Rectangle 7"/>
          <p:cNvSpPr>
            <a:spLocks noChangeAspect="1"/>
          </p:cNvSpPr>
          <p:nvPr/>
        </p:nvSpPr>
        <p:spPr>
          <a:xfrm>
            <a:off x="0" y="0"/>
            <a:ext cx="9144000" cy="6705600"/>
          </a:xfrm>
          <a:prstGeom prst="rect">
            <a:avLst/>
          </a:prstGeom>
          <a:solidFill>
            <a:srgbClr val="E9E4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latin typeface="Arial" panose="020B0604020202020204" pitchFamily="34" charset="0"/>
            </a:endParaRPr>
          </a:p>
        </p:txBody>
      </p:sp>
      <p:sp>
        <p:nvSpPr>
          <p:cNvPr id="21506" name="Title Placeholder 1"/>
          <p:cNvSpPr>
            <a:spLocks noGrp="1"/>
          </p:cNvSpPr>
          <p:nvPr>
            <p:ph type="title"/>
          </p:nvPr>
        </p:nvSpPr>
        <p:spPr bwMode="auto">
          <a:xfrm>
            <a:off x="239698" y="346078"/>
            <a:ext cx="8447102" cy="6270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1507" name="Text Placeholder 2"/>
          <p:cNvSpPr>
            <a:spLocks noGrp="1"/>
          </p:cNvSpPr>
          <p:nvPr>
            <p:ph type="body" idx="1"/>
          </p:nvPr>
        </p:nvSpPr>
        <p:spPr bwMode="auto">
          <a:xfrm>
            <a:off x="504827" y="1385891"/>
            <a:ext cx="8181975" cy="46799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 name="Picture 9"/>
          <p:cNvPicPr>
            <a:picLocks noChangeAspect="1"/>
          </p:cNvPicPr>
          <p:nvPr/>
        </p:nvPicPr>
        <p:blipFill>
          <a:blip r:embed="rId9"/>
          <a:stretch>
            <a:fillRect/>
          </a:stretch>
        </p:blipFill>
        <p:spPr>
          <a:xfrm>
            <a:off x="8233561" y="6510565"/>
            <a:ext cx="791999" cy="159123"/>
          </a:xfrm>
          <a:prstGeom prst="rect">
            <a:avLst/>
          </a:prstGeom>
        </p:spPr>
      </p:pic>
    </p:spTree>
    <p:extLst>
      <p:ext uri="{BB962C8B-B14F-4D97-AF65-F5344CB8AC3E}">
        <p14:creationId xmlns:p14="http://schemas.microsoft.com/office/powerpoint/2010/main" val="115450356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timing>
    <p:tnLst>
      <p:par>
        <p:cTn id="1" dur="indefinite" restart="never" nodeType="tmRoot"/>
      </p:par>
    </p:tnLst>
  </p:timing>
  <p:txStyles>
    <p:titleStyle>
      <a:lvl1pPr algn="l" defTabSz="457200" rtl="0" eaLnBrk="1" fontAlgn="base" hangingPunct="1">
        <a:spcBef>
          <a:spcPct val="0"/>
        </a:spcBef>
        <a:spcAft>
          <a:spcPct val="0"/>
        </a:spcAft>
        <a:defRPr sz="2400" b="1" kern="1200">
          <a:solidFill>
            <a:srgbClr val="800000"/>
          </a:solidFill>
          <a:latin typeface="Arial" panose="020B0604020202020204" pitchFamily="34" charset="0"/>
          <a:ea typeface="ＭＳ Ｐゴシック" charset="0"/>
          <a:cs typeface="Arial" panose="020B0604020202020204" pitchFamily="34" charset="0"/>
        </a:defRPr>
      </a:lvl1pPr>
      <a:lvl2pPr algn="l" defTabSz="457200" rtl="0" eaLnBrk="1" fontAlgn="base" hangingPunct="1">
        <a:spcBef>
          <a:spcPct val="0"/>
        </a:spcBef>
        <a:spcAft>
          <a:spcPct val="0"/>
        </a:spcAft>
        <a:defRPr sz="2800" b="1">
          <a:solidFill>
            <a:schemeClr val="tx1"/>
          </a:solidFill>
          <a:latin typeface="Calibri" charset="0"/>
          <a:ea typeface="ＭＳ Ｐゴシック" charset="0"/>
          <a:cs typeface="ＭＳ Ｐゴシック" charset="0"/>
        </a:defRPr>
      </a:lvl2pPr>
      <a:lvl3pPr algn="l" defTabSz="457200" rtl="0" eaLnBrk="1" fontAlgn="base" hangingPunct="1">
        <a:spcBef>
          <a:spcPct val="0"/>
        </a:spcBef>
        <a:spcAft>
          <a:spcPct val="0"/>
        </a:spcAft>
        <a:defRPr sz="2800" b="1">
          <a:solidFill>
            <a:schemeClr val="tx1"/>
          </a:solidFill>
          <a:latin typeface="Calibri" charset="0"/>
          <a:ea typeface="ＭＳ Ｐゴシック" charset="0"/>
          <a:cs typeface="ＭＳ Ｐゴシック" charset="0"/>
        </a:defRPr>
      </a:lvl3pPr>
      <a:lvl4pPr algn="l" defTabSz="457200" rtl="0" eaLnBrk="1" fontAlgn="base" hangingPunct="1">
        <a:spcBef>
          <a:spcPct val="0"/>
        </a:spcBef>
        <a:spcAft>
          <a:spcPct val="0"/>
        </a:spcAft>
        <a:defRPr sz="2800" b="1">
          <a:solidFill>
            <a:schemeClr val="tx1"/>
          </a:solidFill>
          <a:latin typeface="Calibri" charset="0"/>
          <a:ea typeface="ＭＳ Ｐゴシック" charset="0"/>
          <a:cs typeface="ＭＳ Ｐゴシック" charset="0"/>
        </a:defRPr>
      </a:lvl4pPr>
      <a:lvl5pPr algn="l" defTabSz="457200" rtl="0" eaLnBrk="1" fontAlgn="base" hangingPunct="1">
        <a:spcBef>
          <a:spcPct val="0"/>
        </a:spcBef>
        <a:spcAft>
          <a:spcPct val="0"/>
        </a:spcAft>
        <a:defRPr sz="2800" b="1">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230188" indent="-230188" algn="l" defTabSz="457200" rtl="0" eaLnBrk="1" fontAlgn="base" hangingPunct="1">
        <a:spcBef>
          <a:spcPct val="20000"/>
        </a:spcBef>
        <a:spcAft>
          <a:spcPct val="0"/>
        </a:spcAft>
        <a:buClr>
          <a:srgbClr val="800000"/>
        </a:buClr>
        <a:buFont typeface="Wingdings" charset="2"/>
        <a:buChar char="§"/>
        <a:defRPr sz="1800" kern="1200">
          <a:solidFill>
            <a:srgbClr val="000000"/>
          </a:solidFill>
          <a:latin typeface="Arial" panose="020B0604020202020204" pitchFamily="34" charset="0"/>
          <a:ea typeface="ＭＳ Ｐゴシック" charset="0"/>
          <a:cs typeface="Arial" panose="020B0604020202020204" pitchFamily="34" charset="0"/>
        </a:defRPr>
      </a:lvl1pPr>
      <a:lvl2pPr marL="404813" indent="-174625" algn="l" defTabSz="457200" rtl="0" eaLnBrk="1" fontAlgn="base" hangingPunct="1">
        <a:spcBef>
          <a:spcPct val="20000"/>
        </a:spcBef>
        <a:spcAft>
          <a:spcPct val="0"/>
        </a:spcAft>
        <a:buFont typeface="Arial" charset="0"/>
        <a:buChar char="–"/>
        <a:defRPr sz="1400" kern="1200">
          <a:solidFill>
            <a:srgbClr val="000000"/>
          </a:solidFill>
          <a:latin typeface="Arial" panose="020B0604020202020204" pitchFamily="34" charset="0"/>
          <a:ea typeface="ＭＳ Ｐゴシック" charset="0"/>
          <a:cs typeface="Arial" panose="020B0604020202020204" pitchFamily="34" charset="0"/>
        </a:defRPr>
      </a:lvl2pPr>
      <a:lvl3pPr marL="566738" indent="-161925" algn="l" defTabSz="457200" rtl="0" eaLnBrk="1" fontAlgn="base" hangingPunct="1">
        <a:spcBef>
          <a:spcPct val="20000"/>
        </a:spcBef>
        <a:spcAft>
          <a:spcPct val="0"/>
        </a:spcAft>
        <a:buFont typeface="Arial" charset="0"/>
        <a:buChar char="•"/>
        <a:defRPr sz="1400" kern="1200">
          <a:solidFill>
            <a:srgbClr val="000000"/>
          </a:solidFill>
          <a:latin typeface="Arial" panose="020B0604020202020204" pitchFamily="34" charset="0"/>
          <a:ea typeface="ＭＳ Ｐゴシック" charset="0"/>
          <a:cs typeface="Arial" panose="020B0604020202020204" pitchFamily="34" charset="0"/>
        </a:defRPr>
      </a:lvl3pPr>
      <a:lvl4pPr marL="688975" indent="-176213" algn="l" defTabSz="457200" rtl="0" eaLnBrk="1" fontAlgn="base" hangingPunct="1">
        <a:spcBef>
          <a:spcPct val="20000"/>
        </a:spcBef>
        <a:spcAft>
          <a:spcPct val="0"/>
        </a:spcAft>
        <a:buFont typeface="Arial" charset="0"/>
        <a:buChar char="–"/>
        <a:defRPr sz="1400" kern="1200">
          <a:solidFill>
            <a:srgbClr val="000000"/>
          </a:solidFill>
          <a:latin typeface="Arial" panose="020B0604020202020204" pitchFamily="34" charset="0"/>
          <a:ea typeface="ＭＳ Ｐゴシック" charset="0"/>
          <a:cs typeface="Arial" panose="020B0604020202020204" pitchFamily="34" charset="0"/>
        </a:defRPr>
      </a:lvl4pPr>
      <a:lvl5pPr marL="850900" indent="-161925" algn="l" defTabSz="457200" rtl="0" eaLnBrk="1" fontAlgn="base" hangingPunct="1">
        <a:spcBef>
          <a:spcPct val="20000"/>
        </a:spcBef>
        <a:spcAft>
          <a:spcPct val="0"/>
        </a:spcAft>
        <a:buFont typeface="Arial" charset="0"/>
        <a:buChar char="»"/>
        <a:defRPr sz="1400" kern="1200">
          <a:solidFill>
            <a:srgbClr val="000000"/>
          </a:solidFill>
          <a:latin typeface="Arial" panose="020B0604020202020204" pitchFamily="34" charset="0"/>
          <a:ea typeface="ＭＳ Ｐゴシック"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TextBox 5"/>
          <p:cNvSpPr txBox="1"/>
          <p:nvPr/>
        </p:nvSpPr>
        <p:spPr>
          <a:xfrm>
            <a:off x="8648700" y="228600"/>
            <a:ext cx="381000" cy="153888"/>
          </a:xfrm>
          <a:prstGeom prst="rect">
            <a:avLst/>
          </a:prstGeom>
          <a:noFill/>
        </p:spPr>
        <p:txBody>
          <a:bodyPr wrap="square" rtlCol="0">
            <a:spAutoFit/>
          </a:bodyPr>
          <a:lstStyle/>
          <a:p>
            <a:pPr defTabSz="457200"/>
            <a:r>
              <a:rPr lang="en-US" sz="400" kern="400" spc="50" dirty="0">
                <a:solidFill>
                  <a:prstClr val="white"/>
                </a:solidFill>
              </a:rPr>
              <a:t>TM</a:t>
            </a:r>
          </a:p>
        </p:txBody>
      </p:sp>
      <p:sp>
        <p:nvSpPr>
          <p:cNvPr id="9" name="Rectangle 8"/>
          <p:cNvSpPr/>
          <p:nvPr/>
        </p:nvSpPr>
        <p:spPr>
          <a:xfrm>
            <a:off x="0" y="0"/>
            <a:ext cx="228600"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2" name="Rectangle 11"/>
          <p:cNvSpPr/>
          <p:nvPr/>
        </p:nvSpPr>
        <p:spPr>
          <a:xfrm>
            <a:off x="0" y="2108200"/>
            <a:ext cx="9144000" cy="1828800"/>
          </a:xfrm>
          <a:prstGeom prst="rect">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3" name="Rectangle 12"/>
          <p:cNvSpPr/>
          <p:nvPr/>
        </p:nvSpPr>
        <p:spPr>
          <a:xfrm flipV="1">
            <a:off x="0" y="3937000"/>
            <a:ext cx="9144000" cy="167640"/>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6" name="Rectangle 15"/>
          <p:cNvSpPr/>
          <p:nvPr/>
        </p:nvSpPr>
        <p:spPr>
          <a:xfrm>
            <a:off x="0" y="919929"/>
            <a:ext cx="9029700" cy="276999"/>
          </a:xfrm>
          <a:prstGeom prst="rect">
            <a:avLst/>
          </a:prstGeom>
        </p:spPr>
        <p:txBody>
          <a:bodyPr wrap="square">
            <a:spAutoFit/>
          </a:bodyPr>
          <a:lstStyle/>
          <a:p>
            <a:pPr algn="r" defTabSz="457200"/>
            <a:r>
              <a:rPr lang="en-US" sz="1200" dirty="0" smtClean="0">
                <a:solidFill>
                  <a:prstClr val="black"/>
                </a:solidFill>
              </a:rPr>
              <a:t> Enterprise Strategy Group  |  </a:t>
            </a:r>
            <a:r>
              <a:rPr lang="en-US" sz="1200" b="1" dirty="0" smtClean="0">
                <a:solidFill>
                  <a:prstClr val="black"/>
                </a:solidFill>
              </a:rPr>
              <a:t>Getting to the bigger truth.</a:t>
            </a:r>
            <a:r>
              <a:rPr lang="en-US" sz="900" dirty="0" smtClean="0">
                <a:solidFill>
                  <a:prstClr val="black">
                    <a:lumMod val="65000"/>
                    <a:lumOff val="35000"/>
                  </a:prstClr>
                </a:solidFill>
              </a:rPr>
              <a:t>™</a:t>
            </a:r>
            <a:endParaRPr lang="en-US" sz="1200" dirty="0">
              <a:solidFill>
                <a:prstClr val="black">
                  <a:lumMod val="65000"/>
                  <a:lumOff val="35000"/>
                </a:prstClr>
              </a:solidFill>
            </a:endParaRPr>
          </a:p>
        </p:txBody>
      </p:sp>
      <p:pic>
        <p:nvPicPr>
          <p:cNvPr id="1026" name="Picture 2" descr="C:\Users\jfields\Dropbox\Jeff's Work Folder\Templates and logos\Logos\large logo.png"/>
          <p:cNvPicPr>
            <a:picLocks noChangeAspect="1" noChangeArrowheads="1"/>
          </p:cNvPicPr>
          <p:nvPr/>
        </p:nvPicPr>
        <p:blipFill>
          <a:blip r:embed="rId3"/>
          <a:srcRect/>
          <a:stretch>
            <a:fillRect/>
          </a:stretch>
        </p:blipFill>
        <p:spPr bwMode="auto">
          <a:xfrm>
            <a:off x="7965662" y="228601"/>
            <a:ext cx="873539" cy="660400"/>
          </a:xfrm>
          <a:prstGeom prst="rect">
            <a:avLst/>
          </a:prstGeom>
          <a:noFill/>
        </p:spPr>
      </p:pic>
    </p:spTree>
    <p:extLst>
      <p:ext uri="{BB962C8B-B14F-4D97-AF65-F5344CB8AC3E}">
        <p14:creationId xmlns:p14="http://schemas.microsoft.com/office/powerpoint/2010/main" val="142200758"/>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ug.png"/>
          <p:cNvPicPr>
            <a:picLocks noChangeAspect="1"/>
          </p:cNvPicPr>
          <p:nvPr/>
        </p:nvPicPr>
        <p:blipFill>
          <a:blip r:embed="rId5"/>
          <a:stretch>
            <a:fillRect/>
          </a:stretch>
        </p:blipFill>
        <p:spPr>
          <a:xfrm>
            <a:off x="8520011" y="6352673"/>
            <a:ext cx="479586" cy="362353"/>
          </a:xfrm>
          <a:prstGeom prst="rect">
            <a:avLst/>
          </a:prstGeom>
        </p:spPr>
      </p:pic>
      <p:sp>
        <p:nvSpPr>
          <p:cNvPr id="8" name="Rectangle 7"/>
          <p:cNvSpPr/>
          <p:nvPr/>
        </p:nvSpPr>
        <p:spPr>
          <a:xfrm>
            <a:off x="0" y="0"/>
            <a:ext cx="125128" cy="68580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14" name="Rectangle 13"/>
          <p:cNvSpPr/>
          <p:nvPr/>
        </p:nvSpPr>
        <p:spPr>
          <a:xfrm flipV="1">
            <a:off x="0" y="987401"/>
            <a:ext cx="9144000" cy="132348"/>
          </a:xfrm>
          <a:prstGeom prst="rect">
            <a:avLst/>
          </a:prstGeom>
          <a:solidFill>
            <a:srgbClr val="CC24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6" name="Footer Placeholder 4"/>
          <p:cNvSpPr>
            <a:spLocks noGrp="1"/>
          </p:cNvSpPr>
          <p:nvPr>
            <p:ph type="ftr" sz="quarter" idx="3"/>
          </p:nvPr>
        </p:nvSpPr>
        <p:spPr>
          <a:xfrm>
            <a:off x="228600" y="6416676"/>
            <a:ext cx="2895600" cy="365125"/>
          </a:xfrm>
          <a:prstGeom prst="rect">
            <a:avLst/>
          </a:prstGeom>
        </p:spPr>
        <p:txBody>
          <a:bodyPr vert="horz" lIns="91440" tIns="45720" rIns="91440" bIns="45720" rtlCol="0" anchor="ctr"/>
          <a:lstStyle>
            <a:lvl1pPr algn="l">
              <a:defRPr sz="1000" b="0" i="0">
                <a:solidFill>
                  <a:schemeClr val="tx1"/>
                </a:solidFill>
                <a:latin typeface="+mn-lt"/>
                <a:cs typeface="Verdana"/>
              </a:defRPr>
            </a:lvl1pPr>
          </a:lstStyle>
          <a:p>
            <a:pPr>
              <a:defRPr/>
            </a:pPr>
            <a:r>
              <a:rPr lang="en-US" kern="0" dirty="0" smtClean="0">
                <a:solidFill>
                  <a:sysClr val="windowText" lastClr="000000"/>
                </a:solidFill>
              </a:rPr>
              <a:t>© 2014 by The Enterprise Strategy Group, Inc.</a:t>
            </a:r>
            <a:endParaRPr lang="en-US" kern="0" dirty="0">
              <a:solidFill>
                <a:sysClr val="windowText" lastClr="000000"/>
              </a:solidFill>
            </a:endParaRPr>
          </a:p>
        </p:txBody>
      </p:sp>
    </p:spTree>
    <p:extLst>
      <p:ext uri="{BB962C8B-B14F-4D97-AF65-F5344CB8AC3E}">
        <p14:creationId xmlns:p14="http://schemas.microsoft.com/office/powerpoint/2010/main" val="4628536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hf hdr="0" dt="0"/>
  <p:txStyles>
    <p:titleStyle>
      <a:lvl1pPr algn="l" defTabSz="457200" rtl="0" eaLnBrk="1" latinLnBrk="0" hangingPunct="1">
        <a:spcBef>
          <a:spcPct val="0"/>
        </a:spcBef>
        <a:buNone/>
        <a:defRPr sz="3100" b="1" i="0" kern="1200" baseline="0">
          <a:solidFill>
            <a:schemeClr val="tx1">
              <a:lumMod val="85000"/>
              <a:lumOff val="15000"/>
            </a:schemeClr>
          </a:solidFill>
          <a:latin typeface="Myriad Pro" pitchFamily="34" charset="0"/>
          <a:ea typeface="+mj-ea"/>
          <a:cs typeface="Verdana"/>
        </a:defRPr>
      </a:lvl1pPr>
    </p:titleStyle>
    <p:bodyStyle>
      <a:lvl1pPr marL="342900" indent="-342900" algn="l" defTabSz="457200" rtl="0" eaLnBrk="1" latinLnBrk="0" hangingPunct="1">
        <a:spcBef>
          <a:spcPct val="20000"/>
        </a:spcBef>
        <a:buClr>
          <a:srgbClr val="FF0000"/>
        </a:buClr>
        <a:buFont typeface="Arial"/>
        <a:buChar char="•"/>
        <a:defRPr sz="2800" b="0" i="0" kern="1200">
          <a:solidFill>
            <a:schemeClr val="tx1"/>
          </a:solidFill>
          <a:latin typeface="+mn-lt"/>
          <a:ea typeface="+mn-ea"/>
          <a:cs typeface="Verdana"/>
        </a:defRPr>
      </a:lvl1pPr>
      <a:lvl2pPr marL="971550" indent="-514350" algn="l" defTabSz="457200" rtl="0" eaLnBrk="1" latinLnBrk="0" hangingPunct="1">
        <a:spcBef>
          <a:spcPct val="20000"/>
        </a:spcBef>
        <a:buClr>
          <a:schemeClr val="accent1">
            <a:lumMod val="40000"/>
            <a:lumOff val="60000"/>
          </a:schemeClr>
        </a:buClr>
        <a:buFont typeface="+mj-lt"/>
        <a:buAutoNum type="alphaLcParenR"/>
        <a:defRPr sz="2000" b="0" i="0" kern="1200">
          <a:solidFill>
            <a:srgbClr val="000000"/>
          </a:solidFill>
          <a:latin typeface="+mn-lt"/>
          <a:ea typeface="+mn-ea"/>
          <a:cs typeface="Verdana"/>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4FFB-A181-4E82-B182-FB21A643D56D}" type="datetimeFigureOut">
              <a:rPr lang="en-GB" smtClean="0">
                <a:solidFill>
                  <a:prstClr val="black">
                    <a:tint val="75000"/>
                  </a:prstClr>
                </a:solidFill>
              </a:rPr>
              <a:pPr/>
              <a:t>10/09/2015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6607689"/>
      </p:ext>
    </p:extLst>
  </p:cSld>
  <p:clrMap bg1="lt1" tx1="dk1" bg2="lt2" tx2="dk2" accent1="accent1" accent2="accent2" accent3="accent3" accent4="accent4" accent5="accent5" accent6="accent6" hlink="hlink" folHlink="folHlink"/>
  <p:sldLayoutIdLst>
    <p:sldLayoutId id="214748367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39610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iming>
    <p:tnLst>
      <p:par>
        <p:cTn id="1" dur="indefinite" restart="never" nodeType="tmRoot"/>
      </p:par>
    </p:tnLst>
  </p:timing>
  <p:txStyles>
    <p:titleStyle>
      <a:lvl1pPr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mj-lt"/>
          <a:ea typeface="+mj-ea"/>
          <a:cs typeface="+mj-cs"/>
        </a:defRPr>
      </a:lvl1pPr>
      <a:lvl2pPr marL="742950" indent="-28575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2pPr>
      <a:lvl3pPr marL="1143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3pPr>
      <a:lvl4pPr marL="1600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4pPr>
      <a:lvl5pPr marL="20574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5pPr>
      <a:lvl6pPr marL="25146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6pPr>
      <a:lvl7pPr marL="29718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7pPr>
      <a:lvl8pPr marL="34290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8pPr>
      <a:lvl9pPr marL="3886200" indent="-228600" algn="ctr" defTabSz="457200" rtl="0" eaLnBrk="0" fontAlgn="base" hangingPunct="0">
        <a:spcBef>
          <a:spcPct val="0"/>
        </a:spcBef>
        <a:spcAft>
          <a:spcPct val="0"/>
        </a:spcAft>
        <a:buClr>
          <a:srgbClr val="000000"/>
        </a:buClr>
        <a:buSzPct val="100000"/>
        <a:buFont typeface="Times New Roman" pitchFamily="16" charset="0"/>
        <a:defRPr sz="3600">
          <a:solidFill>
            <a:srgbClr val="000000"/>
          </a:solidFill>
          <a:latin typeface="Century Gothic" charset="0"/>
          <a:ea typeface="ＭＳ Ｐゴシック" charset="-128"/>
        </a:defRPr>
      </a:lvl9pPr>
    </p:titleStyle>
    <p:bodyStyle>
      <a:lvl1pPr marL="342900" indent="-342900" algn="l" defTabSz="457200" rtl="0" eaLnBrk="0" fontAlgn="base" hangingPunct="0">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0" fontAlgn="base" hangingPunct="0">
        <a:spcBef>
          <a:spcPts val="700"/>
        </a:spcBef>
        <a:spcAft>
          <a:spcPct val="0"/>
        </a:spcAft>
        <a:buClr>
          <a:srgbClr val="000000"/>
        </a:buClr>
        <a:buSzPct val="100000"/>
        <a:buFont typeface="Times New Roman" pitchFamily="16" charset="0"/>
        <a:defRPr sz="2800">
          <a:solidFill>
            <a:srgbClr val="000000"/>
          </a:solidFill>
          <a:latin typeface="+mn-lt"/>
          <a:ea typeface="+mn-ea"/>
        </a:defRPr>
      </a:lvl2pPr>
      <a:lvl3pPr marL="1143000" indent="-228600" algn="l" defTabSz="457200" rtl="0" eaLnBrk="0" fontAlgn="base" hangingPunct="0">
        <a:spcBef>
          <a:spcPts val="600"/>
        </a:spcBef>
        <a:spcAft>
          <a:spcPct val="0"/>
        </a:spcAft>
        <a:buClr>
          <a:srgbClr val="000000"/>
        </a:buClr>
        <a:buSzPct val="100000"/>
        <a:buFont typeface="Times New Roman" pitchFamily="16" charset="0"/>
        <a:defRPr sz="2400">
          <a:solidFill>
            <a:srgbClr val="000000"/>
          </a:solidFill>
          <a:latin typeface="+mn-lt"/>
          <a:ea typeface="+mn-ea"/>
        </a:defRPr>
      </a:lvl3pPr>
      <a:lvl4pPr marL="1600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4pPr>
      <a:lvl5pPr marL="20574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349467" y="5797018"/>
            <a:ext cx="795737" cy="1060982"/>
          </a:xfrm>
          <a:prstGeom prst="rect">
            <a:avLst/>
          </a:prstGeom>
        </p:spPr>
      </p:pic>
      <p:pic>
        <p:nvPicPr>
          <p:cNvPr id="3" name="Picture 2"/>
          <p:cNvPicPr>
            <a:picLocks noChangeAspect="1"/>
          </p:cNvPicPr>
          <p:nvPr userDrawn="1"/>
        </p:nvPicPr>
        <p:blipFill>
          <a:blip r:embed="rId20"/>
          <a:stretch>
            <a:fillRect/>
          </a:stretch>
        </p:blipFill>
        <p:spPr>
          <a:xfrm>
            <a:off x="342900" y="6423775"/>
            <a:ext cx="1257300" cy="280927"/>
          </a:xfrm>
          <a:prstGeom prst="rect">
            <a:avLst/>
          </a:prstGeom>
        </p:spPr>
      </p:pic>
    </p:spTree>
    <p:extLst>
      <p:ext uri="{BB962C8B-B14F-4D97-AF65-F5344CB8AC3E}">
        <p14:creationId xmlns:p14="http://schemas.microsoft.com/office/powerpoint/2010/main" val="11741384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iming>
    <p:tnLst>
      <p:par>
        <p:cTn id="1" dur="indefinite" restart="never" nodeType="tmRoot"/>
      </p:par>
    </p:tnLst>
  </p:timing>
  <p:txStyles>
    <p:titleStyle>
      <a:lvl1pPr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Lucida Sans Unicode" panose="020B0602030504020204" pitchFamily="34" charset="0"/>
          <a:ea typeface="+mj-ea"/>
          <a:cs typeface="Lucida Sans Unicode" panose="020B0602030504020204" pitchFamily="34" charset="0"/>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5pPr>
      <a:lvl6pPr marL="2514600" indent="-22860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6pPr>
      <a:lvl7pPr marL="2971800" indent="-22860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7pPr>
      <a:lvl8pPr marL="3429000" indent="-22860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8pPr>
      <a:lvl9pPr marL="3886200" indent="-228600" algn="l" defTabSz="457200" rtl="0" eaLnBrk="0" fontAlgn="base" hangingPunct="0">
        <a:spcBef>
          <a:spcPct val="0"/>
        </a:spcBef>
        <a:spcAft>
          <a:spcPct val="0"/>
        </a:spcAft>
        <a:buClr>
          <a:srgbClr val="000000"/>
        </a:buClr>
        <a:buSzPct val="100000"/>
        <a:buFont typeface="Times New Roman" pitchFamily="16" charset="0"/>
        <a:defRPr sz="3400">
          <a:solidFill>
            <a:srgbClr val="FFFFFF"/>
          </a:solidFill>
          <a:latin typeface="Tahoma" pitchFamily="32" charset="0"/>
          <a:ea typeface="ＭＳ Ｐゴシック" charset="-128"/>
        </a:defRPr>
      </a:lvl9pPr>
    </p:titleStyle>
    <p:bodyStyle>
      <a:lvl1pPr marL="342900" indent="-342900" algn="l" defTabSz="457200" rtl="0" eaLnBrk="0" fontAlgn="base" hangingPunct="0">
        <a:lnSpc>
          <a:spcPct val="150000"/>
        </a:lnSpc>
        <a:spcBef>
          <a:spcPts val="800"/>
        </a:spcBef>
        <a:spcAft>
          <a:spcPts val="600"/>
        </a:spcAft>
        <a:buClr>
          <a:srgbClr val="000000"/>
        </a:buClr>
        <a:buSzPct val="100000"/>
        <a:buFont typeface="Times New Roman" pitchFamily="16" charset="0"/>
        <a:defRPr sz="2000">
          <a:solidFill>
            <a:srgbClr val="000000"/>
          </a:solidFill>
          <a:latin typeface="Lucida Sans" panose="020B0602030504020204" pitchFamily="34" charset="0"/>
          <a:ea typeface="Verdana" panose="020B0604030504040204" pitchFamily="34" charset="0"/>
          <a:cs typeface="Verdana" panose="020B0604030504040204" pitchFamily="34" charset="0"/>
        </a:defRPr>
      </a:lvl1pPr>
      <a:lvl2pPr marL="742950" indent="-285750" algn="l" defTabSz="457200" rtl="0" eaLnBrk="0" fontAlgn="base" hangingPunct="0">
        <a:spcBef>
          <a:spcPts val="700"/>
        </a:spcBef>
        <a:spcAft>
          <a:spcPts val="600"/>
        </a:spcAft>
        <a:buClr>
          <a:srgbClr val="000000"/>
        </a:buClr>
        <a:buSzPct val="100000"/>
        <a:buFont typeface="Times New Roman" pitchFamily="16" charset="0"/>
        <a:defRPr sz="1800">
          <a:solidFill>
            <a:srgbClr val="000000"/>
          </a:solidFill>
          <a:latin typeface="Lucida Sans" panose="020B0602030504020204" pitchFamily="34" charset="0"/>
          <a:ea typeface="Verdana" panose="020B0604030504040204" pitchFamily="34" charset="0"/>
          <a:cs typeface="Verdana" panose="020B0604030504040204" pitchFamily="34" charset="0"/>
        </a:defRPr>
      </a:lvl2pPr>
      <a:lvl3pPr marL="1143000" indent="-228600" algn="l" defTabSz="457200" rtl="0" eaLnBrk="0" fontAlgn="base" hangingPunct="0">
        <a:spcBef>
          <a:spcPts val="600"/>
        </a:spcBef>
        <a:spcAft>
          <a:spcPts val="600"/>
        </a:spcAft>
        <a:buClr>
          <a:srgbClr val="000000"/>
        </a:buClr>
        <a:buSzPct val="100000"/>
        <a:buFont typeface="Times New Roman" pitchFamily="16" charset="0"/>
        <a:defRPr sz="1600">
          <a:solidFill>
            <a:srgbClr val="000000"/>
          </a:solidFill>
          <a:latin typeface="Lucida Sans" panose="020B0602030504020204" pitchFamily="34" charset="0"/>
          <a:ea typeface="Verdana" panose="020B0604030504040204" pitchFamily="34" charset="0"/>
          <a:cs typeface="Verdana" panose="020B0604030504040204" pitchFamily="34" charset="0"/>
        </a:defRPr>
      </a:lvl3pPr>
      <a:lvl4pPr marL="1600200" indent="-228600" algn="l" defTabSz="457200" rtl="0" eaLnBrk="0" fontAlgn="base" hangingPunct="0">
        <a:spcBef>
          <a:spcPts val="500"/>
        </a:spcBef>
        <a:spcAft>
          <a:spcPts val="600"/>
        </a:spcAft>
        <a:buClr>
          <a:srgbClr val="000000"/>
        </a:buClr>
        <a:buSzPct val="100000"/>
        <a:buFont typeface="Times New Roman" pitchFamily="16" charset="0"/>
        <a:defRPr sz="1600">
          <a:solidFill>
            <a:srgbClr val="000000"/>
          </a:solidFill>
          <a:latin typeface="Lucida Sans" panose="020B0602030504020204" pitchFamily="34" charset="0"/>
          <a:ea typeface="Verdana" panose="020B0604030504040204" pitchFamily="34" charset="0"/>
          <a:cs typeface="Verdana" panose="020B0604030504040204" pitchFamily="34" charset="0"/>
        </a:defRPr>
      </a:lvl4pPr>
      <a:lvl5pPr marL="2057400" indent="-228600" algn="l" defTabSz="457200" rtl="0" eaLnBrk="0" fontAlgn="base" hangingPunct="0">
        <a:spcBef>
          <a:spcPts val="500"/>
        </a:spcBef>
        <a:spcAft>
          <a:spcPts val="600"/>
        </a:spcAft>
        <a:buClr>
          <a:srgbClr val="000000"/>
        </a:buClr>
        <a:buSzPct val="100000"/>
        <a:buFont typeface="Times New Roman" pitchFamily="16" charset="0"/>
        <a:defRPr sz="1600">
          <a:solidFill>
            <a:srgbClr val="000000"/>
          </a:solidFill>
          <a:latin typeface="Lucida Sans" panose="020B0602030504020204" pitchFamily="34" charset="0"/>
          <a:ea typeface="Verdana" panose="020B0604030504040204" pitchFamily="34" charset="0"/>
          <a:cs typeface="Verdana" panose="020B0604030504040204" pitchFamily="34" charset="0"/>
        </a:defRPr>
      </a:lvl5pPr>
      <a:lvl6pPr marL="25146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57200"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4FFB-A181-4E82-B182-FB21A643D56D}" type="datetimeFigureOut">
              <a:rPr lang="en-GB" smtClean="0">
                <a:solidFill>
                  <a:prstClr val="black">
                    <a:tint val="75000"/>
                  </a:prstClr>
                </a:solidFill>
              </a:rPr>
              <a:pPr/>
              <a:t>10/09/2015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9252537"/>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marR="0" indent="0" algn="r" defTabSz="457200" rtl="0" eaLnBrk="1" fontAlgn="auto" latinLnBrk="0" hangingPunct="1">
              <a:lnSpc>
                <a:spcPct val="100000"/>
              </a:lnSpc>
              <a:spcBef>
                <a:spcPts val="0"/>
              </a:spcBef>
              <a:spcAft>
                <a:spcPts val="0"/>
              </a:spcAft>
              <a:buClrTx/>
              <a:buSzTx/>
              <a:buFontTx/>
              <a:buNone/>
              <a:tabLst/>
              <a:defRPr sz="700">
                <a:solidFill>
                  <a:schemeClr val="tx1">
                    <a:tint val="75000"/>
                  </a:schemeClr>
                </a:solidFill>
                <a:latin typeface="Helvetica Neue UltraLight"/>
              </a:defRPr>
            </a:lvl1pPr>
          </a:lstStyle>
          <a:p>
            <a:endParaRPr lang="en-US" dirty="0" smtClean="0">
              <a:solidFill>
                <a:prstClr val="black">
                  <a:tint val="75000"/>
                </a:prstClr>
              </a:solidFill>
              <a:latin typeface="Century Gothic"/>
              <a:ea typeface="ＭＳ Ｐゴシック" pitchFamily="-65" charset="-128"/>
              <a:cs typeface="Century Gothic"/>
            </a:endParaRPr>
          </a:p>
        </p:txBody>
      </p:sp>
      <p:pic>
        <p:nvPicPr>
          <p:cNvPr id="7" name="Picture 6" descr="oie_transparent.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608940" y="6417284"/>
            <a:ext cx="1930430" cy="244406"/>
          </a:xfrm>
          <a:prstGeom prst="rect">
            <a:avLst/>
          </a:prstGeom>
        </p:spPr>
      </p:pic>
      <p:sp>
        <p:nvSpPr>
          <p:cNvPr id="11" name="Rectangle 10"/>
          <p:cNvSpPr/>
          <p:nvPr userDrawn="1"/>
        </p:nvSpPr>
        <p:spPr>
          <a:xfrm>
            <a:off x="0" y="0"/>
            <a:ext cx="3063240" cy="178149"/>
          </a:xfrm>
          <a:prstGeom prst="rect">
            <a:avLst/>
          </a:prstGeom>
          <a:solidFill>
            <a:srgbClr val="002F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2F2F2"/>
              </a:solidFill>
            </a:endParaRPr>
          </a:p>
        </p:txBody>
      </p:sp>
      <p:sp>
        <p:nvSpPr>
          <p:cNvPr id="14" name="Rectangle 13"/>
          <p:cNvSpPr/>
          <p:nvPr userDrawn="1"/>
        </p:nvSpPr>
        <p:spPr>
          <a:xfrm>
            <a:off x="6118449" y="0"/>
            <a:ext cx="3044952" cy="178149"/>
          </a:xfrm>
          <a:prstGeom prst="rect">
            <a:avLst/>
          </a:prstGeom>
          <a:solidFill>
            <a:srgbClr val="4DA97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2F2F2"/>
              </a:solidFill>
            </a:endParaRPr>
          </a:p>
        </p:txBody>
      </p:sp>
      <p:sp>
        <p:nvSpPr>
          <p:cNvPr id="15" name="Rectangle 14"/>
          <p:cNvSpPr/>
          <p:nvPr userDrawn="1"/>
        </p:nvSpPr>
        <p:spPr>
          <a:xfrm>
            <a:off x="3064353" y="0"/>
            <a:ext cx="3063240" cy="178149"/>
          </a:xfrm>
          <a:prstGeom prst="rect">
            <a:avLst/>
          </a:prstGeom>
          <a:solidFill>
            <a:srgbClr val="CA4E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eaLnBrk="0" fontAlgn="base" hangingPunct="0">
              <a:spcBef>
                <a:spcPct val="0"/>
              </a:spcBef>
              <a:spcAft>
                <a:spcPct val="0"/>
              </a:spcAft>
            </a:pPr>
            <a:endParaRPr lang="en-US" sz="900">
              <a:solidFill>
                <a:srgbClr val="F2F2F2"/>
              </a:solidFill>
            </a:endParaRPr>
          </a:p>
        </p:txBody>
      </p:sp>
      <p:sp>
        <p:nvSpPr>
          <p:cNvPr id="10" name="Slide Number Placeholder 5"/>
          <p:cNvSpPr txBox="1">
            <a:spLocks/>
          </p:cNvSpPr>
          <p:nvPr userDrawn="1"/>
        </p:nvSpPr>
        <p:spPr>
          <a:xfrm>
            <a:off x="457200" y="6344203"/>
            <a:ext cx="2133600" cy="365125"/>
          </a:xfrm>
          <a:prstGeom prst="rect">
            <a:avLst/>
          </a:prstGeom>
        </p:spPr>
        <p:txBody>
          <a:bodyPr vert="horz" lIns="9144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700" kern="1200">
                <a:solidFill>
                  <a:schemeClr val="tx1">
                    <a:tint val="75000"/>
                  </a:schemeClr>
                </a:solidFill>
                <a:latin typeface="Helvetica Neue UltraLigh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mtClean="0">
                <a:solidFill>
                  <a:prstClr val="black">
                    <a:tint val="75000"/>
                  </a:prstClr>
                </a:solidFill>
                <a:latin typeface="Century Gothic"/>
                <a:cs typeface="Century Gothic"/>
              </a:rPr>
              <a:t>© 2015 Denim Group – All Rights Reserved</a:t>
            </a:r>
            <a:endParaRPr lang="en-US" dirty="0" smtClean="0">
              <a:solidFill>
                <a:prstClr val="black">
                  <a:tint val="75000"/>
                </a:prstClr>
              </a:solidFill>
              <a:latin typeface="Century Gothic"/>
              <a:cs typeface="Century Gothic"/>
            </a:endParaRPr>
          </a:p>
        </p:txBody>
      </p:sp>
    </p:spTree>
    <p:extLst>
      <p:ext uri="{BB962C8B-B14F-4D97-AF65-F5344CB8AC3E}">
        <p14:creationId xmlns:p14="http://schemas.microsoft.com/office/powerpoint/2010/main" val="391156543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iming>
    <p:tnLst>
      <p:par>
        <p:cTn id="1" dur="indefinite" restart="never" nodeType="tmRoot"/>
      </p:par>
    </p:tnLst>
  </p:timing>
  <p:txStyles>
    <p:titleStyle>
      <a:lvl1pPr algn="l" defTabSz="457200" rtl="0" eaLnBrk="1" latinLnBrk="0" hangingPunct="1">
        <a:spcBef>
          <a:spcPct val="0"/>
        </a:spcBef>
        <a:buNone/>
        <a:defRPr sz="2800" b="1" kern="1200" spc="0">
          <a:solidFill>
            <a:srgbClr val="A75300"/>
          </a:solidFill>
          <a:latin typeface="Arial  "/>
          <a:ea typeface="+mj-ea"/>
          <a:cs typeface="+mj-cs"/>
        </a:defRPr>
      </a:lvl1pPr>
    </p:titleStyle>
    <p:bodyStyle>
      <a:lvl1pPr marL="342900" indent="-342900" algn="l" defTabSz="457200" rtl="0" eaLnBrk="1" latinLnBrk="0" hangingPunct="1">
        <a:spcBef>
          <a:spcPct val="20000"/>
        </a:spcBef>
        <a:buFont typeface="Arial"/>
        <a:buChar char="•"/>
        <a:defRPr sz="2000" kern="1200">
          <a:solidFill>
            <a:srgbClr val="3B4C5C"/>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600" kern="1200">
          <a:solidFill>
            <a:srgbClr val="3B4C5C"/>
          </a:solidFill>
          <a:latin typeface="Arial  "/>
          <a:ea typeface="+mn-ea"/>
          <a:cs typeface="+mn-cs"/>
        </a:defRPr>
      </a:lvl2pPr>
      <a:lvl3pPr marL="1143000" indent="-228600" algn="l" defTabSz="457200" rtl="0" eaLnBrk="1" latinLnBrk="0" hangingPunct="1">
        <a:spcBef>
          <a:spcPct val="20000"/>
        </a:spcBef>
        <a:buFont typeface="Arial"/>
        <a:buChar char="•"/>
        <a:defRPr sz="1600" kern="1200">
          <a:solidFill>
            <a:srgbClr val="3B4C5C"/>
          </a:solidFill>
          <a:latin typeface="Arial  "/>
          <a:ea typeface="+mn-ea"/>
          <a:cs typeface="+mn-cs"/>
        </a:defRPr>
      </a:lvl3pPr>
      <a:lvl4pPr marL="1600200" indent="-228600" algn="l" defTabSz="457200" rtl="0" eaLnBrk="1" latinLnBrk="0" hangingPunct="1">
        <a:spcBef>
          <a:spcPct val="20000"/>
        </a:spcBef>
        <a:buFont typeface="Arial"/>
        <a:buChar char="•"/>
        <a:defRPr sz="1600" kern="1200">
          <a:solidFill>
            <a:srgbClr val="3B4C5C"/>
          </a:solidFill>
          <a:latin typeface="Arial  "/>
          <a:ea typeface="+mn-ea"/>
          <a:cs typeface="+mn-cs"/>
        </a:defRPr>
      </a:lvl4pPr>
      <a:lvl5pPr marL="2057400" indent="-228600" algn="l" defTabSz="457200" rtl="0" eaLnBrk="1" latinLnBrk="0" hangingPunct="1">
        <a:spcBef>
          <a:spcPct val="20000"/>
        </a:spcBef>
        <a:buFont typeface="Arial"/>
        <a:buChar char="•"/>
        <a:defRPr sz="1600" kern="1200">
          <a:solidFill>
            <a:srgbClr val="3B4C5C"/>
          </a:solidFill>
          <a:latin typeface="Arial  "/>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hyperlink" Target="http://www.webscantest.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39.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3.png"/><Relationship Id="rId12"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48.png"/><Relationship Id="rId11" Type="http://schemas.openxmlformats.org/officeDocument/2006/relationships/image" Target="../media/image25.png"/><Relationship Id="rId5" Type="http://schemas.openxmlformats.org/officeDocument/2006/relationships/image" Target="../media/image47.png"/><Relationship Id="rId10" Type="http://schemas.openxmlformats.org/officeDocument/2006/relationships/image" Target="../media/image41.png"/><Relationship Id="rId4" Type="http://schemas.openxmlformats.org/officeDocument/2006/relationships/image" Target="../media/image46.png"/><Relationship Id="rId9"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35.xml"/><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twitter.com/danielcornell" TargetMode="External"/><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hyperlink" Target="mailto:dan@denimgroup.com" TargetMode="External"/><Relationship Id="rId2" Type="http://schemas.openxmlformats.org/officeDocument/2006/relationships/notesSlide" Target="../notesSlides/notesSlide30.xml"/><Relationship Id="rId1" Type="http://schemas.openxmlformats.org/officeDocument/2006/relationships/slideLayout" Target="../slideLayouts/slideLayout37.xml"/><Relationship Id="rId5" Type="http://schemas.openxmlformats.org/officeDocument/2006/relationships/hyperlink" Target="http://www.threadfix.org" TargetMode="External"/><Relationship Id="rId4" Type="http://schemas.openxmlformats.org/officeDocument/2006/relationships/hyperlink" Target="http://www.denimgroup.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jpeg"/></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7.xml.rels><?xml version="1.0" encoding="UTF-8" standalone="yes"?>
<Relationships xmlns="http://schemas.openxmlformats.org/package/2006/relationships"><Relationship Id="rId3" Type="http://schemas.openxmlformats.org/officeDocument/2006/relationships/hyperlink" Target="https://www.owasp.org/index.php/Threat_Risk_Modeling" TargetMode="External"/><Relationship Id="rId2" Type="http://schemas.openxmlformats.org/officeDocument/2006/relationships/hyperlink" Target="https://www.owasp.org/index.php/Application_Security_Guide_For_CISOs" TargetMode="External"/><Relationship Id="rId1" Type="http://schemas.openxmlformats.org/officeDocument/2006/relationships/slideLayout" Target="../slideLayouts/slideLayout48.xml"/><Relationship Id="rId4" Type="http://schemas.openxmlformats.org/officeDocument/2006/relationships/hyperlink" Target="https://www.owasp.org/index.php/Category:OWASP_Top_Ten_Project"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owasp.org/index.php/OWASP_Secure_Coding_Practices_-_Quick_Reference_Guide" TargetMode="External"/><Relationship Id="rId2" Type="http://schemas.openxmlformats.org/officeDocument/2006/relationships/hyperlink" Target="https://www.owasp.org/index.php/Threat_Risk_Modeling" TargetMode="External"/><Relationship Id="rId1" Type="http://schemas.openxmlformats.org/officeDocument/2006/relationships/slideLayout" Target="../slideLayouts/slideLayout48.xml"/><Relationship Id="rId4" Type="http://schemas.openxmlformats.org/officeDocument/2006/relationships/hyperlink" Target="https://www.owasp.org/index.php/OWASP_Testing_Projec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4.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3" Type="http://schemas.openxmlformats.org/officeDocument/2006/relationships/hyperlink" Target="mailto:justin@gdssecurity.com" TargetMode="External"/><Relationship Id="rId2" Type="http://schemas.openxmlformats.org/officeDocument/2006/relationships/hyperlink" Target="mailto:justin.clarke@owasp.org" TargetMode="External"/><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9.jpeg"/><Relationship Id="rId4" Type="http://schemas.openxmlformats.org/officeDocument/2006/relationships/image" Target="../media/image18.jpeg"/></Relationships>
</file>

<file path=ppt/slides/_rels/slide63.xml.rels><?xml version="1.0" encoding="UTF-8" standalone="yes"?>
<Relationships xmlns="http://schemas.openxmlformats.org/package/2006/relationships"><Relationship Id="rId3" Type="http://schemas.openxmlformats.org/officeDocument/2006/relationships/hyperlink" Target="http://www.infosecurity-magazine.com/virtual-conferences/" TargetMode="External"/><Relationship Id="rId2" Type="http://schemas.openxmlformats.org/officeDocument/2006/relationships/hyperlink" Target="https://www.infosecurity-magazine.com/webinars/"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2.xml"/><Relationship Id="rId6" Type="http://schemas.openxmlformats.org/officeDocument/2006/relationships/image" Target="../media/image16.jpe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8649" y="2200277"/>
            <a:ext cx="7200800" cy="400110"/>
          </a:xfrm>
          <a:prstGeom prst="rect">
            <a:avLst/>
          </a:prstGeom>
          <a:noFill/>
        </p:spPr>
        <p:txBody>
          <a:bodyPr wrap="square" rtlCol="0">
            <a:spAutoFit/>
          </a:bodyPr>
          <a:lstStyle/>
          <a:p>
            <a:pPr algn="ctr"/>
            <a:r>
              <a:rPr lang="en-GB" sz="2000" b="1" i="1" dirty="0" smtClean="0"/>
              <a:t>Infosecurity</a:t>
            </a:r>
            <a:r>
              <a:rPr lang="en-GB" sz="2000" b="1" dirty="0" smtClean="0"/>
              <a:t> Magazine Webinar</a:t>
            </a:r>
          </a:p>
        </p:txBody>
      </p:sp>
      <p:sp>
        <p:nvSpPr>
          <p:cNvPr id="19" name="TextBox 18"/>
          <p:cNvSpPr txBox="1"/>
          <p:nvPr/>
        </p:nvSpPr>
        <p:spPr>
          <a:xfrm>
            <a:off x="1040224" y="2780929"/>
            <a:ext cx="7118029" cy="1200329"/>
          </a:xfrm>
          <a:prstGeom prst="rect">
            <a:avLst/>
          </a:prstGeom>
          <a:noFill/>
        </p:spPr>
        <p:txBody>
          <a:bodyPr wrap="square" rtlCol="0">
            <a:spAutoFit/>
          </a:bodyPr>
          <a:lstStyle/>
          <a:p>
            <a:pPr algn="ctr"/>
            <a:r>
              <a:rPr lang="en-GB" sz="3600" dirty="0"/>
              <a:t>Modernizing your Application Security Program</a:t>
            </a:r>
            <a:endParaRPr lang="en-GB" sz="3600" dirty="0"/>
          </a:p>
        </p:txBody>
      </p:sp>
      <p:sp>
        <p:nvSpPr>
          <p:cNvPr id="3" name="TextBox 2"/>
          <p:cNvSpPr txBox="1"/>
          <p:nvPr/>
        </p:nvSpPr>
        <p:spPr>
          <a:xfrm>
            <a:off x="997136" y="4738861"/>
            <a:ext cx="6984776" cy="707886"/>
          </a:xfrm>
          <a:prstGeom prst="rect">
            <a:avLst/>
          </a:prstGeom>
          <a:noFill/>
        </p:spPr>
        <p:txBody>
          <a:bodyPr wrap="square" rtlCol="0">
            <a:spAutoFit/>
          </a:bodyPr>
          <a:lstStyle/>
          <a:p>
            <a:pPr algn="ctr"/>
            <a:r>
              <a:rPr lang="en-GB" sz="2000" b="1" dirty="0" smtClean="0"/>
              <a:t>#</a:t>
            </a:r>
            <a:r>
              <a:rPr lang="en-GB" sz="2000" b="1" dirty="0" err="1" smtClean="0"/>
              <a:t>InfosecWebinar</a:t>
            </a:r>
            <a:endParaRPr lang="en-GB" sz="2000" b="1" dirty="0" smtClean="0"/>
          </a:p>
          <a:p>
            <a:pPr algn="ctr"/>
            <a:r>
              <a:rPr lang="en-GB" sz="2000" b="1" dirty="0" smtClean="0"/>
              <a:t>@</a:t>
            </a:r>
            <a:r>
              <a:rPr lang="en-GB" sz="2000" b="1" dirty="0" err="1" smtClean="0"/>
              <a:t>InfosecurityMag</a:t>
            </a:r>
            <a:endParaRPr lang="en-GB"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6" name="TextBox 5"/>
          <p:cNvSpPr txBox="1"/>
          <p:nvPr/>
        </p:nvSpPr>
        <p:spPr>
          <a:xfrm>
            <a:off x="2286545" y="4174649"/>
            <a:ext cx="3009862" cy="461665"/>
          </a:xfrm>
          <a:prstGeom prst="rect">
            <a:avLst/>
          </a:prstGeom>
          <a:noFill/>
        </p:spPr>
        <p:txBody>
          <a:bodyPr wrap="square" rtlCol="0">
            <a:spAutoFit/>
          </a:bodyPr>
          <a:lstStyle/>
          <a:p>
            <a:pPr algn="ctr"/>
            <a:r>
              <a:rPr lang="en-GB" sz="2400" dirty="0"/>
              <a:t>Sponsored </a:t>
            </a:r>
            <a:r>
              <a:rPr lang="en-GB" sz="2400" dirty="0" smtClean="0"/>
              <a:t>By:</a:t>
            </a:r>
            <a:endParaRPr lang="en-GB" sz="2400" dirty="0"/>
          </a:p>
        </p:txBody>
      </p:sp>
      <p:pic>
        <p:nvPicPr>
          <p:cNvPr id="4100" name="Picture 4" descr="N:\Electronics\Infosecurity Magazine\Editorial\Mike\Webinars\Rapid7\3f4134fb-419b-43b9-9470-b2cfb149c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38582"/>
            <a:ext cx="1190625" cy="73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85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090583" y="1447800"/>
            <a:ext cx="6596219" cy="1143000"/>
          </a:xfrm>
        </p:spPr>
        <p:txBody>
          <a:bodyPr/>
          <a:lstStyle/>
          <a:p>
            <a:r>
              <a:rPr lang="en-US" dirty="0" smtClean="0"/>
              <a:t>Why don’t existing tools solve these challenges?</a:t>
            </a:r>
            <a:endParaRPr lang="en-US" cap="none" dirty="0"/>
          </a:p>
        </p:txBody>
      </p:sp>
      <p:pic>
        <p:nvPicPr>
          <p:cNvPr id="3" name="Picture 2" descr="event_targ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1219200"/>
            <a:ext cx="1747682" cy="2057400"/>
          </a:xfrm>
          <a:prstGeom prst="rect">
            <a:avLst/>
          </a:prstGeom>
        </p:spPr>
      </p:pic>
    </p:spTree>
    <p:extLst>
      <p:ext uri="{BB962C8B-B14F-4D97-AF65-F5344CB8AC3E}">
        <p14:creationId xmlns:p14="http://schemas.microsoft.com/office/powerpoint/2010/main" val="25686107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
          <p:cNvSpPr>
            <a:spLocks noGrp="1" noChangeArrowheads="1"/>
          </p:cNvSpPr>
          <p:nvPr>
            <p:ph type="title"/>
          </p:nvPr>
        </p:nvSpPr>
        <p:spPr/>
        <p:txBody>
          <a:bodyPr/>
          <a:lstStyle/>
          <a:p>
            <a:pPr algn="l"/>
            <a:r>
              <a:rPr lang="en-US" dirty="0" smtClean="0">
                <a:solidFill>
                  <a:srgbClr val="FF6600"/>
                </a:solidFill>
                <a:latin typeface="Arial"/>
                <a:cs typeface="Arial"/>
              </a:rPr>
              <a:t>Plenty of free attacking tools</a:t>
            </a:r>
            <a:endParaRPr lang="en-US" dirty="0">
              <a:solidFill>
                <a:srgbClr val="FF6600"/>
              </a:solidFill>
              <a:latin typeface="Arial"/>
              <a:cs typeface="Arial"/>
            </a:endParaRPr>
          </a:p>
        </p:txBody>
      </p:sp>
      <p:sp>
        <p:nvSpPr>
          <p:cNvPr id="2" name="Content Placeholder 1"/>
          <p:cNvSpPr>
            <a:spLocks noGrp="1"/>
          </p:cNvSpPr>
          <p:nvPr>
            <p:ph idx="1"/>
          </p:nvPr>
        </p:nvSpPr>
        <p:spPr/>
        <p:txBody>
          <a:bodyPr/>
          <a:lstStyle/>
          <a:p>
            <a:r>
              <a:rPr lang="en-US" dirty="0" err="1" smtClean="0"/>
              <a:t>Nickto</a:t>
            </a:r>
            <a:r>
              <a:rPr lang="en-US" dirty="0" smtClean="0"/>
              <a:t> &amp; </a:t>
            </a:r>
            <a:r>
              <a:rPr lang="en-US" dirty="0" err="1" smtClean="0"/>
              <a:t>Wicto</a:t>
            </a:r>
            <a:endParaRPr lang="en-US" dirty="0" smtClean="0"/>
          </a:p>
          <a:p>
            <a:r>
              <a:rPr lang="en-US" dirty="0" err="1" smtClean="0"/>
              <a:t>SQLMap</a:t>
            </a:r>
            <a:endParaRPr lang="en-US" dirty="0" smtClean="0"/>
          </a:p>
          <a:p>
            <a:r>
              <a:rPr lang="en-US" dirty="0" smtClean="0"/>
              <a:t>w3af</a:t>
            </a:r>
          </a:p>
          <a:p>
            <a:r>
              <a:rPr lang="en-US" dirty="0" smtClean="0"/>
              <a:t>Burp Suite</a:t>
            </a:r>
          </a:p>
          <a:p>
            <a:r>
              <a:rPr lang="en-US" dirty="0" err="1" smtClean="0"/>
              <a:t>Skipfish</a:t>
            </a:r>
            <a:endParaRPr lang="en-US" dirty="0" smtClean="0"/>
          </a:p>
          <a:p>
            <a:r>
              <a:rPr lang="en-US" dirty="0" err="1" smtClean="0"/>
              <a:t>Grendal</a:t>
            </a:r>
            <a:r>
              <a:rPr lang="en-US" dirty="0" smtClean="0"/>
              <a:t>-Scan</a:t>
            </a:r>
          </a:p>
          <a:p>
            <a:r>
              <a:rPr lang="en-US" dirty="0" smtClean="0"/>
              <a:t>ZAP Proxy</a:t>
            </a:r>
          </a:p>
          <a:p>
            <a:r>
              <a:rPr lang="en-US" dirty="0" err="1" smtClean="0"/>
              <a:t>Etc</a:t>
            </a:r>
            <a:r>
              <a:rPr lang="en-US" dirty="0" smtClean="0"/>
              <a:t>, </a:t>
            </a:r>
            <a:r>
              <a:rPr lang="en-US" dirty="0" err="1" smtClean="0"/>
              <a:t>etc</a:t>
            </a:r>
            <a:r>
              <a:rPr lang="en-US" dirty="0" smtClean="0"/>
              <a:t>, etc…</a:t>
            </a:r>
          </a:p>
          <a:p>
            <a:endParaRPr lang="en-US" dirty="0"/>
          </a:p>
          <a:p>
            <a:r>
              <a:rPr lang="en-US" dirty="0" smtClean="0"/>
              <a:t>All great exploit tools</a:t>
            </a:r>
          </a:p>
          <a:p>
            <a:endParaRPr lang="en-US" dirty="0" smtClean="0"/>
          </a:p>
          <a:p>
            <a:endParaRPr lang="en-US" dirty="0" smtClean="0"/>
          </a:p>
          <a:p>
            <a:endParaRPr lang="en-US" dirty="0"/>
          </a:p>
        </p:txBody>
      </p:sp>
    </p:spTree>
    <p:extLst>
      <p:ext uri="{BB962C8B-B14F-4D97-AF65-F5344CB8AC3E}">
        <p14:creationId xmlns:p14="http://schemas.microsoft.com/office/powerpoint/2010/main" val="3964483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 y="1295400"/>
            <a:ext cx="8234363" cy="4876800"/>
          </a:xfrm>
          <a:prstGeom prst="rect">
            <a:avLst/>
          </a:prstGeom>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36512" y="-27384"/>
            <a:ext cx="9237662" cy="6889970"/>
          </a:xfrm>
          <a:prstGeom prst="rect">
            <a:avLst/>
          </a:prstGeom>
        </p:spPr>
      </p:pic>
      <p:sp>
        <p:nvSpPr>
          <p:cNvPr id="5" name="Rectangle 4"/>
          <p:cNvSpPr/>
          <p:nvPr/>
        </p:nvSpPr>
        <p:spPr bwMode="auto">
          <a:xfrm>
            <a:off x="3943350" y="457200"/>
            <a:ext cx="5257800"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sp>
        <p:nvSpPr>
          <p:cNvPr id="39" name="Rectangle 1"/>
          <p:cNvSpPr>
            <a:spLocks noGrp="1" noChangeArrowheads="1"/>
          </p:cNvSpPr>
          <p:nvPr>
            <p:ph type="title"/>
          </p:nvPr>
        </p:nvSpPr>
        <p:spPr>
          <a:xfrm>
            <a:off x="4067944" y="476599"/>
            <a:ext cx="4896544" cy="792161"/>
          </a:xfrm>
        </p:spPr>
        <p:txBody>
          <a:bodyPr/>
          <a:lstStyle/>
          <a:p>
            <a:pPr algn="l"/>
            <a:r>
              <a:rPr lang="en-US" sz="3200" dirty="0" smtClean="0">
                <a:solidFill>
                  <a:srgbClr val="FF6600"/>
                </a:solidFill>
                <a:latin typeface="Arial"/>
                <a:cs typeface="Arial"/>
              </a:rPr>
              <a:t>Attacking is the easy part</a:t>
            </a:r>
            <a:endParaRPr lang="en-US" sz="3200" dirty="0">
              <a:solidFill>
                <a:srgbClr val="FF6600"/>
              </a:solidFill>
              <a:latin typeface="Arial"/>
              <a:cs typeface="Arial"/>
            </a:endParaRPr>
          </a:p>
        </p:txBody>
      </p:sp>
    </p:spTree>
    <p:extLst>
      <p:ext uri="{BB962C8B-B14F-4D97-AF65-F5344CB8AC3E}">
        <p14:creationId xmlns:p14="http://schemas.microsoft.com/office/powerpoint/2010/main" val="34607849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 y="1295400"/>
            <a:ext cx="8234363" cy="4876800"/>
          </a:xfrm>
          <a:prstGeom prst="rect">
            <a:avLst/>
          </a:prstGeom>
        </p:spPr>
        <p:txBody>
          <a:bodyPr/>
          <a:lstStyle/>
          <a:p>
            <a:pPr marL="0" indent="0">
              <a:buNone/>
            </a:pPr>
            <a:endParaRPr lang="en-US" dirty="0" smtClean="0"/>
          </a:p>
          <a:p>
            <a:endParaRPr lang="en-US" dirty="0"/>
          </a:p>
        </p:txBody>
      </p:sp>
      <p:pic>
        <p:nvPicPr>
          <p:cNvPr id="4" name="Picture 3"/>
          <p:cNvPicPr>
            <a:picLocks noChangeAspect="1"/>
          </p:cNvPicPr>
          <p:nvPr/>
        </p:nvPicPr>
        <p:blipFill>
          <a:blip r:embed="rId3"/>
          <a:stretch>
            <a:fillRect/>
          </a:stretch>
        </p:blipFill>
        <p:spPr>
          <a:xfrm>
            <a:off x="-457199" y="1"/>
            <a:ext cx="9618974" cy="6882750"/>
          </a:xfrm>
          <a:prstGeom prst="rect">
            <a:avLst/>
          </a:prstGeom>
        </p:spPr>
      </p:pic>
      <p:sp>
        <p:nvSpPr>
          <p:cNvPr id="5" name="Rectangle 4"/>
          <p:cNvSpPr/>
          <p:nvPr/>
        </p:nvSpPr>
        <p:spPr bwMode="auto">
          <a:xfrm>
            <a:off x="57150" y="381000"/>
            <a:ext cx="7107138" cy="6858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sp>
        <p:nvSpPr>
          <p:cNvPr id="39" name="Rectangle 1"/>
          <p:cNvSpPr>
            <a:spLocks noGrp="1" noChangeArrowheads="1"/>
          </p:cNvSpPr>
          <p:nvPr>
            <p:ph type="title"/>
          </p:nvPr>
        </p:nvSpPr>
        <p:spPr>
          <a:xfrm>
            <a:off x="0" y="404664"/>
            <a:ext cx="8229600" cy="1143000"/>
          </a:xfrm>
        </p:spPr>
        <p:txBody>
          <a:bodyPr/>
          <a:lstStyle/>
          <a:p>
            <a:pPr algn="l"/>
            <a:r>
              <a:rPr lang="en-US" dirty="0" smtClean="0">
                <a:solidFill>
                  <a:srgbClr val="FF6600"/>
                </a:solidFill>
                <a:latin typeface="Arial"/>
                <a:cs typeface="Arial"/>
              </a:rPr>
              <a:t>You can’t attack what you can’t see</a:t>
            </a:r>
            <a:endParaRPr lang="en-US" dirty="0">
              <a:solidFill>
                <a:srgbClr val="FF6600"/>
              </a:solidFill>
              <a:latin typeface="Arial"/>
              <a:cs typeface="Arial"/>
            </a:endParaRPr>
          </a:p>
        </p:txBody>
      </p:sp>
    </p:spTree>
    <p:extLst>
      <p:ext uri="{BB962C8B-B14F-4D97-AF65-F5344CB8AC3E}">
        <p14:creationId xmlns:p14="http://schemas.microsoft.com/office/powerpoint/2010/main" val="313309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000250" y="1371600"/>
            <a:ext cx="7372350" cy="1143000"/>
          </a:xfrm>
        </p:spPr>
        <p:txBody>
          <a:bodyPr/>
          <a:lstStyle/>
          <a:p>
            <a:r>
              <a:rPr lang="en-US" dirty="0" smtClean="0"/>
              <a:t>Know Your WEAK Points </a:t>
            </a:r>
            <a:br>
              <a:rPr lang="en-US" dirty="0" smtClean="0"/>
            </a:br>
            <a:r>
              <a:rPr lang="en-US" cap="none" dirty="0" smtClean="0"/>
              <a:t>Coverage for Modern Applications</a:t>
            </a:r>
            <a:endParaRPr lang="en-US" cap="none" dirty="0"/>
          </a:p>
        </p:txBody>
      </p:sp>
      <p:grpSp>
        <p:nvGrpSpPr>
          <p:cNvPr id="5" name="Group 4"/>
          <p:cNvGrpSpPr>
            <a:grpSpLocks noChangeAspect="1"/>
          </p:cNvGrpSpPr>
          <p:nvPr/>
        </p:nvGrpSpPr>
        <p:grpSpPr>
          <a:xfrm>
            <a:off x="342900" y="1219200"/>
            <a:ext cx="1747682" cy="2057400"/>
            <a:chOff x="1068832" y="3277108"/>
            <a:chExt cx="1926336" cy="1700784"/>
          </a:xfrm>
        </p:grpSpPr>
        <p:pic>
          <p:nvPicPr>
            <p:cNvPr id="6" name="Picture 5" descr="event_targ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8832" y="3277108"/>
              <a:ext cx="1926336" cy="1700784"/>
            </a:xfrm>
            <a:prstGeom prst="rect">
              <a:avLst/>
            </a:prstGeom>
          </p:spPr>
        </p:pic>
        <p:pic>
          <p:nvPicPr>
            <p:cNvPr id="7" name="Picture 6" descr="tech_clou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884" y="3510279"/>
              <a:ext cx="616966" cy="375039"/>
            </a:xfrm>
            <a:prstGeom prst="rect">
              <a:avLst/>
            </a:prstGeom>
          </p:spPr>
        </p:pic>
      </p:grpSp>
    </p:spTree>
    <p:extLst>
      <p:ext uri="{BB962C8B-B14F-4D97-AF65-F5344CB8AC3E}">
        <p14:creationId xmlns:p14="http://schemas.microsoft.com/office/powerpoint/2010/main" val="7982355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8" name="Text Placeholder 7"/>
          <p:cNvSpPr>
            <a:spLocks noGrp="1"/>
          </p:cNvSpPr>
          <p:nvPr>
            <p:ph type="body" sz="quarter" idx="11"/>
          </p:nvPr>
        </p:nvSpPr>
        <p:spPr>
          <a:xfrm>
            <a:off x="460809" y="836712"/>
            <a:ext cx="8215568" cy="381000"/>
          </a:xfrm>
        </p:spPr>
        <p:txBody>
          <a:bodyPr/>
          <a:lstStyle/>
          <a:p>
            <a:r>
              <a:rPr lang="en-US" dirty="0"/>
              <a:t>Evolving application complexity</a:t>
            </a:r>
          </a:p>
        </p:txBody>
      </p:sp>
      <p:sp>
        <p:nvSpPr>
          <p:cNvPr id="2" name="Title 1"/>
          <p:cNvSpPr>
            <a:spLocks noGrp="1"/>
          </p:cNvSpPr>
          <p:nvPr>
            <p:ph type="title"/>
          </p:nvPr>
        </p:nvSpPr>
        <p:spPr>
          <a:xfrm>
            <a:off x="456004" y="332656"/>
            <a:ext cx="8230796" cy="450682"/>
          </a:xfrm>
        </p:spPr>
        <p:txBody>
          <a:bodyPr/>
          <a:lstStyle/>
          <a:p>
            <a:r>
              <a:rPr lang="en-US" dirty="0">
                <a:solidFill>
                  <a:srgbClr val="FF6600"/>
                </a:solidFill>
                <a:latin typeface="Arial"/>
                <a:cs typeface="Arial"/>
              </a:rPr>
              <a:t>Coverage for Modern </a:t>
            </a:r>
            <a:r>
              <a:rPr lang="en-US" dirty="0" smtClean="0">
                <a:solidFill>
                  <a:srgbClr val="FF6600"/>
                </a:solidFill>
                <a:latin typeface="Arial"/>
                <a:cs typeface="Arial"/>
              </a:rPr>
              <a:t>Technologies</a:t>
            </a:r>
            <a:endParaRPr lang="en-US" dirty="0"/>
          </a:p>
        </p:txBody>
      </p:sp>
      <p:sp>
        <p:nvSpPr>
          <p:cNvPr id="3" name="TextBox 2"/>
          <p:cNvSpPr txBox="1"/>
          <p:nvPr/>
        </p:nvSpPr>
        <p:spPr>
          <a:xfrm>
            <a:off x="457200" y="5715000"/>
            <a:ext cx="3408712" cy="415496"/>
          </a:xfrm>
          <a:prstGeom prst="rect">
            <a:avLst/>
          </a:prstGeom>
          <a:noFill/>
        </p:spPr>
        <p:txBody>
          <a:bodyPr wrap="square" lIns="91438" tIns="45719" rIns="91438" bIns="45719"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100" b="1" dirty="0">
                <a:solidFill>
                  <a:srgbClr val="000000"/>
                </a:solidFill>
                <a:latin typeface="Arial" panose="020B0604020202020204" pitchFamily="34" charset="0"/>
                <a:cs typeface="Arial" panose="020B0604020202020204" pitchFamily="34" charset="0"/>
              </a:rPr>
              <a:t>Then</a:t>
            </a:r>
            <a:r>
              <a:rPr lang="en-US" sz="2100" dirty="0">
                <a:solidFill>
                  <a:srgbClr val="000000"/>
                </a:solidFill>
                <a:latin typeface="Arial" panose="020B0604020202020204" pitchFamily="34" charset="0"/>
                <a:cs typeface="Arial" panose="020B0604020202020204" pitchFamily="34" charset="0"/>
              </a:rPr>
              <a:t>: </a:t>
            </a:r>
            <a:r>
              <a:rPr lang="en-US" sz="2100" i="1" dirty="0">
                <a:solidFill>
                  <a:srgbClr val="000000"/>
                </a:solidFill>
                <a:latin typeface="Arial" panose="020B0604020202020204" pitchFamily="34" charset="0"/>
                <a:cs typeface="Arial" panose="020B0604020202020204" pitchFamily="34" charset="0"/>
              </a:rPr>
              <a:t>HTML, with </a:t>
            </a:r>
            <a:r>
              <a:rPr lang="en-US" sz="2100" i="1" dirty="0" err="1">
                <a:solidFill>
                  <a:srgbClr val="000000"/>
                </a:solidFill>
                <a:latin typeface="Arial" panose="020B0604020202020204" pitchFamily="34" charset="0"/>
                <a:cs typeface="Arial" panose="020B0604020202020204" pitchFamily="34" charset="0"/>
              </a:rPr>
              <a:t>iFrames</a:t>
            </a:r>
            <a:endParaRPr lang="en-US" sz="2100" i="1" dirty="0">
              <a:solidFill>
                <a:srgbClr val="000000"/>
              </a:solidFill>
              <a:latin typeface="Arial" panose="020B0604020202020204" pitchFamily="34" charset="0"/>
              <a:cs typeface="Arial" panose="020B0604020202020204" pitchFamily="34" charset="0"/>
            </a:endParaRPr>
          </a:p>
        </p:txBody>
      </p:sp>
      <p:sp>
        <p:nvSpPr>
          <p:cNvPr id="39" name="TextBox 38"/>
          <p:cNvSpPr txBox="1"/>
          <p:nvPr/>
        </p:nvSpPr>
        <p:spPr>
          <a:xfrm>
            <a:off x="5372101" y="5597055"/>
            <a:ext cx="3499859" cy="830995"/>
          </a:xfrm>
          <a:prstGeom prst="rect">
            <a:avLst/>
          </a:prstGeom>
          <a:noFill/>
        </p:spPr>
        <p:txBody>
          <a:bodyPr wrap="square" lIns="91438" tIns="45719" rIns="91438" bIns="45719"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solidFill>
                <a:latin typeface="Arial" panose="020B0604020202020204" pitchFamily="34" charset="0"/>
                <a:cs typeface="Arial" panose="020B0604020202020204" pitchFamily="34" charset="0"/>
              </a:rPr>
              <a:t>Now</a:t>
            </a:r>
            <a:r>
              <a:rPr lang="en-US" sz="1600" dirty="0">
                <a:solidFill>
                  <a:srgbClr val="000000"/>
                </a:solidFill>
                <a:latin typeface="Arial" panose="020B0604020202020204" pitchFamily="34" charset="0"/>
                <a:cs typeface="Arial" panose="020B0604020202020204" pitchFamily="34" charset="0"/>
              </a:rPr>
              <a:t>: Rich client (</a:t>
            </a:r>
            <a:r>
              <a:rPr lang="en-US" sz="1600" i="1" dirty="0">
                <a:solidFill>
                  <a:srgbClr val="000000"/>
                </a:solidFill>
                <a:latin typeface="Arial" panose="020B0604020202020204" pitchFamily="34" charset="0"/>
                <a:cs typeface="Arial" panose="020B0604020202020204" pitchFamily="34" charset="0"/>
              </a:rPr>
              <a:t>AJAX, HTML, </a:t>
            </a:r>
            <a:r>
              <a:rPr lang="en-US" sz="1600" i="1" dirty="0" err="1">
                <a:solidFill>
                  <a:srgbClr val="000000"/>
                </a:solidFill>
                <a:latin typeface="Arial" panose="020B0604020202020204" pitchFamily="34" charset="0"/>
                <a:cs typeface="Arial" panose="020B0604020202020204" pitchFamily="34" charset="0"/>
              </a:rPr>
              <a:t>Javascript</a:t>
            </a:r>
            <a:r>
              <a:rPr lang="en-US" sz="1600" i="1" dirty="0">
                <a:solidFill>
                  <a:srgbClr val="000000"/>
                </a:solidFill>
                <a:latin typeface="Arial" panose="020B0604020202020204" pitchFamily="34" charset="0"/>
                <a:cs typeface="Arial" panose="020B0604020202020204" pitchFamily="34" charset="0"/>
              </a:rPr>
              <a:t>) &amp; Web services (JSON, </a:t>
            </a:r>
            <a:r>
              <a:rPr lang="en-US" sz="1600" i="1" dirty="0" err="1">
                <a:solidFill>
                  <a:srgbClr val="000000"/>
                </a:solidFill>
                <a:latin typeface="Arial" panose="020B0604020202020204" pitchFamily="34" charset="0"/>
                <a:cs typeface="Arial" panose="020B0604020202020204" pitchFamily="34" charset="0"/>
              </a:rPr>
              <a:t>GwT</a:t>
            </a:r>
            <a:r>
              <a:rPr lang="en-US" sz="1600" i="1" dirty="0">
                <a:solidFill>
                  <a:srgbClr val="000000"/>
                </a:solidFill>
                <a:latin typeface="Arial" panose="020B0604020202020204" pitchFamily="34" charset="0"/>
                <a:cs typeface="Arial" panose="020B0604020202020204" pitchFamily="34" charset="0"/>
              </a:rPr>
              <a:t>, SOAP, etc.)</a:t>
            </a:r>
          </a:p>
        </p:txBody>
      </p:sp>
      <p:pic>
        <p:nvPicPr>
          <p:cNvPr id="4" name="Picture 3"/>
          <p:cNvPicPr>
            <a:picLocks noChangeAspect="1"/>
          </p:cNvPicPr>
          <p:nvPr/>
        </p:nvPicPr>
        <p:blipFill>
          <a:blip r:embed="rId3"/>
          <a:stretch>
            <a:fillRect/>
          </a:stretch>
        </p:blipFill>
        <p:spPr>
          <a:xfrm>
            <a:off x="4635490" y="1708167"/>
            <a:ext cx="4462260" cy="3887416"/>
          </a:xfrm>
          <a:prstGeom prst="rect">
            <a:avLst/>
          </a:prstGeom>
        </p:spPr>
      </p:pic>
      <p:pic>
        <p:nvPicPr>
          <p:cNvPr id="5" name="Picture 4"/>
          <p:cNvPicPr>
            <a:picLocks noChangeAspect="1"/>
          </p:cNvPicPr>
          <p:nvPr/>
        </p:nvPicPr>
        <p:blipFill>
          <a:blip r:embed="rId4"/>
          <a:stretch>
            <a:fillRect/>
          </a:stretch>
        </p:blipFill>
        <p:spPr>
          <a:xfrm>
            <a:off x="112474" y="1643580"/>
            <a:ext cx="3955469" cy="3952003"/>
          </a:xfrm>
          <a:prstGeom prst="rect">
            <a:avLst/>
          </a:prstGeom>
        </p:spPr>
      </p:pic>
      <p:sp>
        <p:nvSpPr>
          <p:cNvPr id="37" name="Right Arrow 36"/>
          <p:cNvSpPr/>
          <p:nvPr/>
        </p:nvSpPr>
        <p:spPr>
          <a:xfrm>
            <a:off x="4067943" y="3288006"/>
            <a:ext cx="1135094" cy="1209675"/>
          </a:xfrm>
          <a:prstGeom prst="rightArrow">
            <a:avLst/>
          </a:prstGeom>
        </p:spPr>
        <p:style>
          <a:lnRef idx="1">
            <a:schemeClr val="accent3"/>
          </a:lnRef>
          <a:fillRef idx="3">
            <a:schemeClr val="accent3"/>
          </a:fillRef>
          <a:effectRef idx="2">
            <a:schemeClr val="accent3"/>
          </a:effectRef>
          <a:fontRef idx="minor">
            <a:schemeClr val="lt1"/>
          </a:fontRef>
        </p:style>
        <p:txBody>
          <a:bodyPr lIns="91438" tIns="45719" rIns="91438" bIns="45719" rtlCol="0" anchor="ctr"/>
          <a:lstStyle/>
          <a:p>
            <a:pPr algn="ctr" defTabSz="457200" fontAlgn="base">
              <a:spcBef>
                <a:spcPct val="0"/>
              </a:spcBef>
              <a:spcAft>
                <a:spcPct val="0"/>
              </a:spcAft>
              <a:buClr>
                <a:srgbClr val="000000"/>
              </a:buClr>
              <a:buSzPct val="100000"/>
              <a:buFont typeface="Times New Roman" pitchFamily="16" charset="0"/>
              <a:buNone/>
            </a:pPr>
            <a:endParaRPr lang="en-US" sz="3200">
              <a:solidFill>
                <a:srgbClr val="000000"/>
              </a:solidFill>
            </a:endParaRPr>
          </a:p>
        </p:txBody>
      </p:sp>
    </p:spTree>
    <p:extLst>
      <p:ext uri="{BB962C8B-B14F-4D97-AF65-F5344CB8AC3E}">
        <p14:creationId xmlns:p14="http://schemas.microsoft.com/office/powerpoint/2010/main" val="3565852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8" name="Text Placeholder 7"/>
          <p:cNvSpPr>
            <a:spLocks noGrp="1"/>
          </p:cNvSpPr>
          <p:nvPr>
            <p:ph type="body" sz="quarter" idx="11"/>
          </p:nvPr>
        </p:nvSpPr>
        <p:spPr>
          <a:xfrm>
            <a:off x="460809" y="836712"/>
            <a:ext cx="8215568" cy="381000"/>
          </a:xfrm>
        </p:spPr>
        <p:txBody>
          <a:bodyPr/>
          <a:lstStyle/>
          <a:p>
            <a:r>
              <a:rPr lang="en-US" dirty="0"/>
              <a:t>Evolving application complexity</a:t>
            </a:r>
          </a:p>
        </p:txBody>
      </p:sp>
      <p:sp>
        <p:nvSpPr>
          <p:cNvPr id="2" name="Title 1"/>
          <p:cNvSpPr>
            <a:spLocks noGrp="1"/>
          </p:cNvSpPr>
          <p:nvPr>
            <p:ph type="title"/>
          </p:nvPr>
        </p:nvSpPr>
        <p:spPr>
          <a:xfrm>
            <a:off x="456004" y="404664"/>
            <a:ext cx="8230796" cy="450682"/>
          </a:xfrm>
        </p:spPr>
        <p:txBody>
          <a:bodyPr/>
          <a:lstStyle/>
          <a:p>
            <a:r>
              <a:rPr lang="en-US" dirty="0">
                <a:solidFill>
                  <a:srgbClr val="FF6600"/>
                </a:solidFill>
                <a:latin typeface="Arial"/>
                <a:cs typeface="Arial"/>
              </a:rPr>
              <a:t>Coverage for Modern </a:t>
            </a:r>
            <a:r>
              <a:rPr lang="en-US" dirty="0" smtClean="0">
                <a:solidFill>
                  <a:srgbClr val="FF6600"/>
                </a:solidFill>
                <a:latin typeface="Arial"/>
                <a:cs typeface="Arial"/>
              </a:rPr>
              <a:t>Technologies</a:t>
            </a:r>
            <a:endParaRPr lang="en-US" dirty="0"/>
          </a:p>
        </p:txBody>
      </p:sp>
      <p:pic>
        <p:nvPicPr>
          <p:cNvPr id="15" name="Picture 14"/>
          <p:cNvPicPr>
            <a:picLocks noChangeAspect="1"/>
          </p:cNvPicPr>
          <p:nvPr/>
        </p:nvPicPr>
        <p:blipFill>
          <a:blip r:embed="rId3"/>
          <a:stretch>
            <a:fillRect/>
          </a:stretch>
        </p:blipFill>
        <p:spPr>
          <a:xfrm>
            <a:off x="5041900" y="1643128"/>
            <a:ext cx="3994596" cy="3949349"/>
          </a:xfrm>
          <a:prstGeom prst="rect">
            <a:avLst/>
          </a:prstGeom>
          <a:ln w="6350" cmpd="sng"/>
        </p:spPr>
        <p:style>
          <a:lnRef idx="2">
            <a:schemeClr val="accent2"/>
          </a:lnRef>
          <a:fillRef idx="1">
            <a:schemeClr val="lt1"/>
          </a:fillRef>
          <a:effectRef idx="0">
            <a:schemeClr val="accent2"/>
          </a:effectRef>
          <a:fontRef idx="minor">
            <a:schemeClr val="dk1"/>
          </a:fontRef>
        </p:style>
      </p:pic>
      <p:pic>
        <p:nvPicPr>
          <p:cNvPr id="16" name="Picture 1" descr="http://www.thepassivevoice.com/wp-content/uploads/2012/09/ama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51" y="1576987"/>
            <a:ext cx="3188450" cy="4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ight Arrow 16"/>
          <p:cNvSpPr/>
          <p:nvPr/>
        </p:nvSpPr>
        <p:spPr>
          <a:xfrm>
            <a:off x="3650704" y="3295385"/>
            <a:ext cx="1353344" cy="1209675"/>
          </a:xfrm>
          <a:prstGeom prst="rightArrow">
            <a:avLst/>
          </a:prstGeom>
        </p:spPr>
        <p:style>
          <a:lnRef idx="1">
            <a:schemeClr val="accent3"/>
          </a:lnRef>
          <a:fillRef idx="3">
            <a:schemeClr val="accent3"/>
          </a:fillRef>
          <a:effectRef idx="2">
            <a:schemeClr val="accent3"/>
          </a:effectRef>
          <a:fontRef idx="minor">
            <a:schemeClr val="lt1"/>
          </a:fontRef>
        </p:style>
        <p:txBody>
          <a:bodyPr lIns="91438" tIns="45719" rIns="91438" bIns="45719" rtlCol="0" anchor="ctr"/>
          <a:lstStyle/>
          <a:p>
            <a:pPr algn="ctr" defTabSz="457200" fontAlgn="base">
              <a:spcBef>
                <a:spcPct val="0"/>
              </a:spcBef>
              <a:spcAft>
                <a:spcPct val="0"/>
              </a:spcAft>
              <a:buClr>
                <a:srgbClr val="000000"/>
              </a:buClr>
              <a:buSzPct val="100000"/>
              <a:buFont typeface="Times New Roman" pitchFamily="16" charset="0"/>
              <a:buNone/>
            </a:pPr>
            <a:endParaRPr lang="en-US" sz="3200">
              <a:solidFill>
                <a:srgbClr val="000000"/>
              </a:solidFill>
            </a:endParaRPr>
          </a:p>
        </p:txBody>
      </p:sp>
      <p:sp>
        <p:nvSpPr>
          <p:cNvPr id="21" name="TextBox 20"/>
          <p:cNvSpPr txBox="1"/>
          <p:nvPr/>
        </p:nvSpPr>
        <p:spPr>
          <a:xfrm>
            <a:off x="457201" y="5680550"/>
            <a:ext cx="3086099" cy="369330"/>
          </a:xfrm>
          <a:prstGeom prst="rect">
            <a:avLst/>
          </a:prstGeom>
          <a:noFill/>
        </p:spPr>
        <p:txBody>
          <a:bodyPr wrap="square" lIns="91438" tIns="45719" rIns="91438" bIns="45719" rtlCol="0">
            <a:spAutoFit/>
          </a:bodyPr>
          <a:lstStyle/>
          <a:p>
            <a:pPr algn="ctr" defTabSz="457200" fontAlgn="base">
              <a:spcBef>
                <a:spcPct val="0"/>
              </a:spcBef>
              <a:spcAft>
                <a:spcPct val="0"/>
              </a:spcAft>
              <a:buClr>
                <a:srgbClr val="000000"/>
              </a:buClr>
              <a:buSzPct val="100000"/>
              <a:buFont typeface="Times New Roman" pitchFamily="16" charset="0"/>
              <a:buNone/>
            </a:pPr>
            <a:r>
              <a:rPr lang="en-US" b="1" dirty="0">
                <a:solidFill>
                  <a:srgbClr val="000000"/>
                </a:solidFill>
                <a:latin typeface="Arial" panose="020B0604020202020204" pitchFamily="34" charset="0"/>
                <a:cs typeface="Arial" panose="020B0604020202020204" pitchFamily="34" charset="0"/>
              </a:rPr>
              <a:t>Then</a:t>
            </a:r>
            <a:r>
              <a:rPr lang="en-US" dirty="0">
                <a:solidFill>
                  <a:srgbClr val="000000"/>
                </a:solidFill>
                <a:latin typeface="Arial" panose="020B0604020202020204" pitchFamily="34" charset="0"/>
                <a:cs typeface="Arial" panose="020B0604020202020204" pitchFamily="34" charset="0"/>
              </a:rPr>
              <a:t>: </a:t>
            </a:r>
            <a:r>
              <a:rPr lang="en-US" i="1" dirty="0">
                <a:solidFill>
                  <a:srgbClr val="000000"/>
                </a:solidFill>
                <a:latin typeface="Arial" panose="020B0604020202020204" pitchFamily="34" charset="0"/>
                <a:cs typeface="Arial" panose="020B0604020202020204" pitchFamily="34" charset="0"/>
              </a:rPr>
              <a:t>HTML, with </a:t>
            </a:r>
            <a:r>
              <a:rPr lang="en-US" i="1" dirty="0" err="1">
                <a:solidFill>
                  <a:srgbClr val="000000"/>
                </a:solidFill>
                <a:latin typeface="Arial" panose="020B0604020202020204" pitchFamily="34" charset="0"/>
                <a:cs typeface="Arial" panose="020B0604020202020204" pitchFamily="34" charset="0"/>
              </a:rPr>
              <a:t>iFrames</a:t>
            </a:r>
            <a:endParaRPr lang="en-US" i="1" dirty="0">
              <a:solidFill>
                <a:srgbClr val="000000"/>
              </a:solidFill>
              <a:latin typeface="Arial" panose="020B0604020202020204" pitchFamily="34" charset="0"/>
              <a:cs typeface="Arial" panose="020B0604020202020204" pitchFamily="34" charset="0"/>
            </a:endParaRPr>
          </a:p>
        </p:txBody>
      </p:sp>
      <p:sp>
        <p:nvSpPr>
          <p:cNvPr id="22" name="TextBox 21"/>
          <p:cNvSpPr txBox="1"/>
          <p:nvPr/>
        </p:nvSpPr>
        <p:spPr>
          <a:xfrm>
            <a:off x="5372103" y="5562605"/>
            <a:ext cx="3499859" cy="830995"/>
          </a:xfrm>
          <a:prstGeom prst="rect">
            <a:avLst/>
          </a:prstGeom>
          <a:noFill/>
        </p:spPr>
        <p:txBody>
          <a:bodyPr wrap="square" lIns="91438" tIns="45719" rIns="91438" bIns="45719"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solidFill>
                <a:latin typeface="Arial" panose="020B0604020202020204" pitchFamily="34" charset="0"/>
                <a:cs typeface="Arial" panose="020B0604020202020204" pitchFamily="34" charset="0"/>
              </a:rPr>
              <a:t>Now</a:t>
            </a:r>
            <a:r>
              <a:rPr lang="en-US" sz="1600" dirty="0">
                <a:solidFill>
                  <a:srgbClr val="000000"/>
                </a:solidFill>
                <a:latin typeface="Arial" panose="020B0604020202020204" pitchFamily="34" charset="0"/>
                <a:cs typeface="Arial" panose="020B0604020202020204" pitchFamily="34" charset="0"/>
              </a:rPr>
              <a:t>: Rich client (</a:t>
            </a:r>
            <a:r>
              <a:rPr lang="en-US" sz="1600" i="1" dirty="0">
                <a:solidFill>
                  <a:srgbClr val="000000"/>
                </a:solidFill>
                <a:latin typeface="Arial" panose="020B0604020202020204" pitchFamily="34" charset="0"/>
                <a:cs typeface="Arial" panose="020B0604020202020204" pitchFamily="34" charset="0"/>
              </a:rPr>
              <a:t>AJAX, HTML, </a:t>
            </a:r>
            <a:r>
              <a:rPr lang="en-US" sz="1600" i="1" dirty="0" err="1">
                <a:solidFill>
                  <a:srgbClr val="000000"/>
                </a:solidFill>
                <a:latin typeface="Arial" panose="020B0604020202020204" pitchFamily="34" charset="0"/>
                <a:cs typeface="Arial" panose="020B0604020202020204" pitchFamily="34" charset="0"/>
              </a:rPr>
              <a:t>Javascript</a:t>
            </a:r>
            <a:r>
              <a:rPr lang="en-US" sz="1600" i="1" dirty="0">
                <a:solidFill>
                  <a:srgbClr val="000000"/>
                </a:solidFill>
                <a:latin typeface="Arial" panose="020B0604020202020204" pitchFamily="34" charset="0"/>
                <a:cs typeface="Arial" panose="020B0604020202020204" pitchFamily="34" charset="0"/>
              </a:rPr>
              <a:t>) &amp; Web services (JSON, </a:t>
            </a:r>
            <a:r>
              <a:rPr lang="en-US" sz="1600" i="1" dirty="0" err="1">
                <a:solidFill>
                  <a:srgbClr val="000000"/>
                </a:solidFill>
                <a:latin typeface="Arial" panose="020B0604020202020204" pitchFamily="34" charset="0"/>
                <a:cs typeface="Arial" panose="020B0604020202020204" pitchFamily="34" charset="0"/>
              </a:rPr>
              <a:t>GwT</a:t>
            </a:r>
            <a:r>
              <a:rPr lang="en-US" sz="1600" i="1" dirty="0">
                <a:solidFill>
                  <a:srgbClr val="000000"/>
                </a:solidFill>
                <a:latin typeface="Arial" panose="020B0604020202020204" pitchFamily="34" charset="0"/>
                <a:cs typeface="Arial" panose="020B0604020202020204" pitchFamily="34" charset="0"/>
              </a:rPr>
              <a:t>, SOAP, etc.)</a:t>
            </a:r>
          </a:p>
        </p:txBody>
      </p:sp>
    </p:spTree>
    <p:extLst>
      <p:ext uri="{BB962C8B-B14F-4D97-AF65-F5344CB8AC3E}">
        <p14:creationId xmlns:p14="http://schemas.microsoft.com/office/powerpoint/2010/main" val="396628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bwMode="auto">
          <a:xfrm flipV="1">
            <a:off x="1109056" y="1768636"/>
            <a:ext cx="0" cy="3727295"/>
          </a:xfrm>
          <a:prstGeom prst="line">
            <a:avLst/>
          </a:prstGeom>
          <a:solidFill>
            <a:srgbClr val="00B8FF"/>
          </a:solidFill>
          <a:ln w="28575" cap="flat" cmpd="sng" algn="ctr">
            <a:solidFill>
              <a:schemeClr val="tx1">
                <a:lumMod val="65000"/>
                <a:lumOff val="3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1100985" y="5495925"/>
            <a:ext cx="6400800" cy="0"/>
          </a:xfrm>
          <a:prstGeom prst="line">
            <a:avLst/>
          </a:prstGeom>
          <a:solidFill>
            <a:srgbClr val="00B8FF"/>
          </a:solidFill>
          <a:ln w="28575" cap="flat" cmpd="sng" algn="ctr">
            <a:solidFill>
              <a:schemeClr val="tx1">
                <a:lumMod val="65000"/>
                <a:lumOff val="3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921104" y="5605553"/>
            <a:ext cx="914400" cy="369332"/>
          </a:xfrm>
          <a:prstGeom prst="rect">
            <a:avLst/>
          </a:prstGeom>
          <a:noFill/>
          <a:ln>
            <a:noFill/>
          </a:ln>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lumMod val="75000"/>
                    <a:lumOff val="25000"/>
                  </a:srgbClr>
                </a:solidFill>
                <a:latin typeface="DINOT" panose="020B0504020101020102" pitchFamily="34" charset="0"/>
                <a:cs typeface="DINOT" panose="020B0504020101020102" pitchFamily="34" charset="0"/>
              </a:rPr>
              <a:t>1990</a:t>
            </a:r>
          </a:p>
        </p:txBody>
      </p:sp>
      <p:sp>
        <p:nvSpPr>
          <p:cNvPr id="14" name="TextBox 13"/>
          <p:cNvSpPr txBox="1"/>
          <p:nvPr/>
        </p:nvSpPr>
        <p:spPr>
          <a:xfrm>
            <a:off x="1835889" y="5608387"/>
            <a:ext cx="914400" cy="369332"/>
          </a:xfrm>
          <a:prstGeom prst="rect">
            <a:avLst/>
          </a:prstGeom>
          <a:noFill/>
          <a:ln>
            <a:noFill/>
          </a:ln>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lumMod val="75000"/>
                    <a:lumOff val="25000"/>
                  </a:srgbClr>
                </a:solidFill>
                <a:latin typeface="DINOT" panose="020B0504020101020102" pitchFamily="34" charset="0"/>
                <a:cs typeface="DINOT" panose="020B0504020101020102" pitchFamily="34" charset="0"/>
              </a:rPr>
              <a:t>1995</a:t>
            </a:r>
          </a:p>
        </p:txBody>
      </p:sp>
      <p:sp>
        <p:nvSpPr>
          <p:cNvPr id="15" name="TextBox 14"/>
          <p:cNvSpPr txBox="1"/>
          <p:nvPr/>
        </p:nvSpPr>
        <p:spPr>
          <a:xfrm>
            <a:off x="2749518" y="5608386"/>
            <a:ext cx="914400" cy="369332"/>
          </a:xfrm>
          <a:prstGeom prst="rect">
            <a:avLst/>
          </a:prstGeom>
          <a:noFill/>
          <a:ln>
            <a:noFill/>
          </a:ln>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lumMod val="75000"/>
                    <a:lumOff val="25000"/>
                  </a:srgbClr>
                </a:solidFill>
                <a:latin typeface="DINOT" panose="020B0504020101020102" pitchFamily="34" charset="0"/>
                <a:cs typeface="DINOT" panose="020B0504020101020102" pitchFamily="34" charset="0"/>
              </a:rPr>
              <a:t>2000</a:t>
            </a:r>
          </a:p>
        </p:txBody>
      </p:sp>
      <p:sp>
        <p:nvSpPr>
          <p:cNvPr id="16" name="TextBox 15"/>
          <p:cNvSpPr txBox="1"/>
          <p:nvPr/>
        </p:nvSpPr>
        <p:spPr>
          <a:xfrm>
            <a:off x="3666904" y="5608387"/>
            <a:ext cx="914400" cy="369332"/>
          </a:xfrm>
          <a:prstGeom prst="rect">
            <a:avLst/>
          </a:prstGeom>
          <a:noFill/>
          <a:ln>
            <a:noFill/>
          </a:ln>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lumMod val="75000"/>
                    <a:lumOff val="25000"/>
                  </a:srgbClr>
                </a:solidFill>
                <a:latin typeface="DINOT" panose="020B0504020101020102" pitchFamily="34" charset="0"/>
                <a:cs typeface="DINOT" panose="020B0504020101020102" pitchFamily="34" charset="0"/>
              </a:rPr>
              <a:t>2005</a:t>
            </a:r>
          </a:p>
        </p:txBody>
      </p:sp>
      <p:sp>
        <p:nvSpPr>
          <p:cNvPr id="17" name="TextBox 16"/>
          <p:cNvSpPr txBox="1"/>
          <p:nvPr/>
        </p:nvSpPr>
        <p:spPr>
          <a:xfrm>
            <a:off x="4578952" y="5608387"/>
            <a:ext cx="914400" cy="369332"/>
          </a:xfrm>
          <a:prstGeom prst="rect">
            <a:avLst/>
          </a:prstGeom>
          <a:noFill/>
          <a:ln>
            <a:noFill/>
          </a:ln>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lumMod val="75000"/>
                    <a:lumOff val="25000"/>
                  </a:srgbClr>
                </a:solidFill>
                <a:latin typeface="DINOT" panose="020B0504020101020102" pitchFamily="34" charset="0"/>
                <a:cs typeface="DINOT" panose="020B0504020101020102" pitchFamily="34" charset="0"/>
              </a:rPr>
              <a:t>2010</a:t>
            </a:r>
          </a:p>
        </p:txBody>
      </p:sp>
      <p:sp>
        <p:nvSpPr>
          <p:cNvPr id="18" name="TextBox 17"/>
          <p:cNvSpPr txBox="1"/>
          <p:nvPr/>
        </p:nvSpPr>
        <p:spPr>
          <a:xfrm>
            <a:off x="5496338" y="5608609"/>
            <a:ext cx="914400" cy="369332"/>
          </a:xfrm>
          <a:prstGeom prst="rect">
            <a:avLst/>
          </a:prstGeom>
          <a:noFill/>
          <a:ln>
            <a:noFill/>
          </a:ln>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lumMod val="75000"/>
                    <a:lumOff val="25000"/>
                  </a:srgbClr>
                </a:solidFill>
                <a:latin typeface="DINOT" panose="020B0504020101020102" pitchFamily="34" charset="0"/>
                <a:cs typeface="DINOT" panose="020B0504020101020102" pitchFamily="34" charset="0"/>
              </a:rPr>
              <a:t>2015</a:t>
            </a:r>
          </a:p>
        </p:txBody>
      </p:sp>
      <p:sp>
        <p:nvSpPr>
          <p:cNvPr id="21" name="TextBox 20"/>
          <p:cNvSpPr txBox="1"/>
          <p:nvPr/>
        </p:nvSpPr>
        <p:spPr>
          <a:xfrm>
            <a:off x="990530" y="3139138"/>
            <a:ext cx="944076" cy="954103"/>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b="1" dirty="0">
                <a:solidFill>
                  <a:srgbClr val="005CAB"/>
                </a:solidFill>
                <a:latin typeface="Arial"/>
                <a:cs typeface="Arial"/>
              </a:rPr>
              <a:t>HTML</a:t>
            </a:r>
          </a:p>
          <a:p>
            <a:pPr algn="ctr" defTabSz="457200" fontAlgn="base">
              <a:spcBef>
                <a:spcPct val="0"/>
              </a:spcBef>
              <a:spcAft>
                <a:spcPct val="0"/>
              </a:spcAft>
              <a:buClr>
                <a:srgbClr val="000000"/>
              </a:buClr>
              <a:buSzPct val="100000"/>
              <a:buFont typeface="Times New Roman" pitchFamily="16" charset="0"/>
              <a:buNone/>
            </a:pPr>
            <a:r>
              <a:rPr lang="en-US" b="1" dirty="0">
                <a:solidFill>
                  <a:srgbClr val="005CAB"/>
                </a:solidFill>
                <a:latin typeface="Arial"/>
                <a:cs typeface="Arial"/>
              </a:rPr>
              <a:t>Static Pages</a:t>
            </a:r>
          </a:p>
        </p:txBody>
      </p:sp>
      <p:sp>
        <p:nvSpPr>
          <p:cNvPr id="22" name="TextBox 21"/>
          <p:cNvSpPr txBox="1"/>
          <p:nvPr/>
        </p:nvSpPr>
        <p:spPr>
          <a:xfrm>
            <a:off x="1475656" y="4340714"/>
            <a:ext cx="836190" cy="415494"/>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900" b="1" dirty="0">
                <a:solidFill>
                  <a:srgbClr val="005CAB"/>
                </a:solidFill>
                <a:latin typeface="DINOT" panose="020B0504020101020102" pitchFamily="34" charset="0"/>
                <a:cs typeface="DINOT" panose="020B0504020101020102" pitchFamily="34" charset="0"/>
              </a:rPr>
              <a:t>CGI</a:t>
            </a:r>
          </a:p>
        </p:txBody>
      </p:sp>
      <p:sp>
        <p:nvSpPr>
          <p:cNvPr id="23" name="TextBox 22"/>
          <p:cNvSpPr txBox="1"/>
          <p:nvPr/>
        </p:nvSpPr>
        <p:spPr>
          <a:xfrm>
            <a:off x="2032403" y="3595086"/>
            <a:ext cx="1027429" cy="553994"/>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400" b="1" dirty="0">
                <a:solidFill>
                  <a:srgbClr val="005CAB"/>
                </a:solidFill>
                <a:latin typeface="Arial"/>
                <a:cs typeface="Arial"/>
              </a:rPr>
              <a:t>Scripted Pages</a:t>
            </a:r>
          </a:p>
        </p:txBody>
      </p:sp>
      <p:sp>
        <p:nvSpPr>
          <p:cNvPr id="25" name="TextBox 24"/>
          <p:cNvSpPr txBox="1"/>
          <p:nvPr/>
        </p:nvSpPr>
        <p:spPr>
          <a:xfrm>
            <a:off x="4427984" y="3883118"/>
            <a:ext cx="1003935" cy="553994"/>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400" b="1" dirty="0">
                <a:solidFill>
                  <a:srgbClr val="005CAB"/>
                </a:solidFill>
                <a:latin typeface="Arial"/>
                <a:cs typeface="Arial"/>
              </a:rPr>
              <a:t>Web 2.0 (AJAX) </a:t>
            </a:r>
          </a:p>
        </p:txBody>
      </p:sp>
      <p:sp>
        <p:nvSpPr>
          <p:cNvPr id="26" name="TextBox 25"/>
          <p:cNvSpPr txBox="1"/>
          <p:nvPr/>
        </p:nvSpPr>
        <p:spPr>
          <a:xfrm>
            <a:off x="5036152" y="2652453"/>
            <a:ext cx="1514644" cy="615549"/>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5CAB"/>
                </a:solidFill>
                <a:latin typeface="Arial"/>
                <a:cs typeface="Arial"/>
              </a:rPr>
              <a:t>Web 3.0 </a:t>
            </a:r>
            <a:br>
              <a:rPr lang="en-US" sz="1600" b="1" dirty="0">
                <a:solidFill>
                  <a:srgbClr val="005CAB"/>
                </a:solidFill>
                <a:latin typeface="Arial"/>
                <a:cs typeface="Arial"/>
              </a:rPr>
            </a:br>
            <a:r>
              <a:rPr lang="en-US" sz="1600" b="1" dirty="0">
                <a:solidFill>
                  <a:srgbClr val="005CAB"/>
                </a:solidFill>
                <a:latin typeface="Arial"/>
                <a:cs typeface="Arial"/>
              </a:rPr>
              <a:t>&amp; Mobile</a:t>
            </a:r>
          </a:p>
        </p:txBody>
      </p:sp>
      <p:sp>
        <p:nvSpPr>
          <p:cNvPr id="27" name="TextBox 26"/>
          <p:cNvSpPr txBox="1"/>
          <p:nvPr/>
        </p:nvSpPr>
        <p:spPr>
          <a:xfrm>
            <a:off x="4797366" y="1612324"/>
            <a:ext cx="2296400" cy="1107992"/>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5CAB"/>
                </a:solidFill>
                <a:latin typeface="Arial"/>
                <a:cs typeface="Arial"/>
              </a:rPr>
              <a:t>AJAX, Flash/Flex, Silverlight</a:t>
            </a:r>
            <a:br>
              <a:rPr lang="en-US" sz="1600" b="1" dirty="0">
                <a:solidFill>
                  <a:srgbClr val="005CAB"/>
                </a:solidFill>
                <a:latin typeface="Arial"/>
                <a:cs typeface="Arial"/>
              </a:rPr>
            </a:br>
            <a:r>
              <a:rPr lang="en-US" sz="1600" b="1" dirty="0">
                <a:solidFill>
                  <a:srgbClr val="005CAB"/>
                </a:solidFill>
                <a:latin typeface="Arial"/>
                <a:cs typeface="Arial"/>
              </a:rPr>
              <a:t>JSON, REST, AMF, SOAP</a:t>
            </a:r>
          </a:p>
        </p:txBody>
      </p:sp>
      <p:sp>
        <p:nvSpPr>
          <p:cNvPr id="65" name="Left Bracket 64"/>
          <p:cNvSpPr/>
          <p:nvPr/>
        </p:nvSpPr>
        <p:spPr bwMode="auto">
          <a:xfrm rot="16200000">
            <a:off x="5795882" y="1817012"/>
            <a:ext cx="220336" cy="1450551"/>
          </a:xfrm>
          <a:prstGeom prst="leftBracket">
            <a:avLst/>
          </a:prstGeom>
          <a:noFill/>
          <a:ln w="3175" cap="flat" cmpd="sng" algn="ctr">
            <a:solidFill>
              <a:schemeClr val="bg1">
                <a:lumMod val="75000"/>
              </a:schemeClr>
            </a:solid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a:solidFill>
                <a:srgbClr val="FFFFFF"/>
              </a:solidFill>
              <a:latin typeface="Lucida Sans Unicode" charset="0"/>
            </a:endParaRPr>
          </a:p>
        </p:txBody>
      </p:sp>
      <p:sp>
        <p:nvSpPr>
          <p:cNvPr id="59" name="TextBox 58"/>
          <p:cNvSpPr txBox="1"/>
          <p:nvPr/>
        </p:nvSpPr>
        <p:spPr>
          <a:xfrm>
            <a:off x="2634853" y="4091003"/>
            <a:ext cx="1666531" cy="954103"/>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b="1" dirty="0">
                <a:solidFill>
                  <a:srgbClr val="005CAB"/>
                </a:solidFill>
                <a:latin typeface="Arial"/>
                <a:cs typeface="Arial"/>
              </a:rPr>
              <a:t>Application Frameworks</a:t>
            </a:r>
          </a:p>
          <a:p>
            <a:pPr algn="ctr" defTabSz="457200" fontAlgn="base">
              <a:spcBef>
                <a:spcPct val="0"/>
              </a:spcBef>
              <a:spcAft>
                <a:spcPct val="0"/>
              </a:spcAft>
              <a:buClr>
                <a:srgbClr val="000000"/>
              </a:buClr>
              <a:buSzPct val="100000"/>
              <a:buFont typeface="Times New Roman" pitchFamily="16" charset="0"/>
              <a:buNone/>
            </a:pPr>
            <a:r>
              <a:rPr lang="en-US" b="1" dirty="0">
                <a:solidFill>
                  <a:srgbClr val="005CAB"/>
                </a:solidFill>
                <a:latin typeface="Arial"/>
                <a:cs typeface="Arial"/>
              </a:rPr>
              <a:t>(SOA’s)</a:t>
            </a:r>
          </a:p>
        </p:txBody>
      </p:sp>
      <p:sp>
        <p:nvSpPr>
          <p:cNvPr id="93" name="TextBox 92"/>
          <p:cNvSpPr txBox="1"/>
          <p:nvPr/>
        </p:nvSpPr>
        <p:spPr>
          <a:xfrm>
            <a:off x="6413724" y="5608609"/>
            <a:ext cx="914400" cy="369332"/>
          </a:xfrm>
          <a:prstGeom prst="rect">
            <a:avLst/>
          </a:prstGeom>
          <a:noFill/>
          <a:ln>
            <a:noFill/>
          </a:ln>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000000">
                    <a:lumMod val="75000"/>
                    <a:lumOff val="25000"/>
                  </a:srgbClr>
                </a:solidFill>
                <a:latin typeface="DINOT" panose="020B0504020101020102" pitchFamily="34" charset="0"/>
                <a:cs typeface="DINOT" panose="020B0504020101020102" pitchFamily="34" charset="0"/>
              </a:rPr>
              <a:t>2020</a:t>
            </a:r>
          </a:p>
        </p:txBody>
      </p:sp>
      <p:sp>
        <p:nvSpPr>
          <p:cNvPr id="28" name="Oval 27"/>
          <p:cNvSpPr/>
          <p:nvPr/>
        </p:nvSpPr>
        <p:spPr bwMode="auto">
          <a:xfrm rot="2055974">
            <a:off x="1308351" y="4247927"/>
            <a:ext cx="137160" cy="137160"/>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a:solidFill>
                <a:srgbClr val="767676">
                  <a:lumMod val="75000"/>
                  <a:lumOff val="25000"/>
                </a:srgbClr>
              </a:solidFill>
              <a:latin typeface="Lucida Sans Unicode" charset="0"/>
            </a:endParaRPr>
          </a:p>
        </p:txBody>
      </p:sp>
      <p:sp>
        <p:nvSpPr>
          <p:cNvPr id="29" name="Oval 28"/>
          <p:cNvSpPr/>
          <p:nvPr/>
        </p:nvSpPr>
        <p:spPr bwMode="auto">
          <a:xfrm rot="2566143">
            <a:off x="1855072" y="4200223"/>
            <a:ext cx="137160" cy="137160"/>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a:solidFill>
                <a:srgbClr val="000000">
                  <a:lumMod val="75000"/>
                  <a:lumOff val="25000"/>
                </a:srgbClr>
              </a:solidFill>
              <a:latin typeface="Lucida Sans Unicode" charset="0"/>
            </a:endParaRPr>
          </a:p>
        </p:txBody>
      </p:sp>
      <p:sp>
        <p:nvSpPr>
          <p:cNvPr id="30" name="Oval 29"/>
          <p:cNvSpPr/>
          <p:nvPr/>
        </p:nvSpPr>
        <p:spPr bwMode="auto">
          <a:xfrm rot="5400000">
            <a:off x="2569368" y="4124023"/>
            <a:ext cx="137160" cy="137160"/>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a:solidFill>
                <a:srgbClr val="000000">
                  <a:lumMod val="75000"/>
                  <a:lumOff val="25000"/>
                </a:srgbClr>
              </a:solidFill>
              <a:latin typeface="Lucida Sans Unicode" charset="0"/>
            </a:endParaRPr>
          </a:p>
        </p:txBody>
      </p:sp>
      <p:sp>
        <p:nvSpPr>
          <p:cNvPr id="31" name="Oval 30"/>
          <p:cNvSpPr/>
          <p:nvPr/>
        </p:nvSpPr>
        <p:spPr bwMode="auto">
          <a:xfrm rot="2343851">
            <a:off x="3358171" y="4019327"/>
            <a:ext cx="137160" cy="137160"/>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a:solidFill>
                <a:srgbClr val="000000">
                  <a:lumMod val="75000"/>
                  <a:lumOff val="25000"/>
                </a:srgbClr>
              </a:solidFill>
              <a:latin typeface="Lucida Sans Unicode" charset="0"/>
            </a:endParaRPr>
          </a:p>
        </p:txBody>
      </p:sp>
      <p:sp>
        <p:nvSpPr>
          <p:cNvPr id="32" name="Oval 31"/>
          <p:cNvSpPr/>
          <p:nvPr/>
        </p:nvSpPr>
        <p:spPr bwMode="auto">
          <a:xfrm rot="1877671">
            <a:off x="4758783" y="3715947"/>
            <a:ext cx="137160" cy="137160"/>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dirty="0">
              <a:solidFill>
                <a:srgbClr val="000000">
                  <a:lumMod val="75000"/>
                  <a:lumOff val="25000"/>
                </a:srgbClr>
              </a:solidFill>
              <a:latin typeface="Lucida Sans Unicode" charset="0"/>
            </a:endParaRPr>
          </a:p>
        </p:txBody>
      </p:sp>
      <p:sp>
        <p:nvSpPr>
          <p:cNvPr id="33" name="Oval 32"/>
          <p:cNvSpPr/>
          <p:nvPr/>
        </p:nvSpPr>
        <p:spPr bwMode="auto">
          <a:xfrm rot="1877671">
            <a:off x="5928144" y="3267795"/>
            <a:ext cx="137160" cy="137160"/>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a:solidFill>
                <a:srgbClr val="FFFFFF"/>
              </a:solidFill>
              <a:latin typeface="Lucida Sans Unicode" charset="0"/>
            </a:endParaRPr>
          </a:p>
        </p:txBody>
      </p:sp>
      <p:cxnSp>
        <p:nvCxnSpPr>
          <p:cNvPr id="36" name="Straight Connector 35"/>
          <p:cNvCxnSpPr>
            <a:stCxn id="28" idx="7"/>
            <a:endCxn id="29" idx="3"/>
          </p:cNvCxnSpPr>
          <p:nvPr/>
        </p:nvCxnSpPr>
        <p:spPr bwMode="auto">
          <a:xfrm flipV="1">
            <a:off x="1444311" y="4271477"/>
            <a:ext cx="410814" cy="32261"/>
          </a:xfrm>
          <a:prstGeom prst="line">
            <a:avLst/>
          </a:prstGeom>
          <a:solidFill>
            <a:srgbClr val="00B8FF"/>
          </a:solidFill>
          <a:ln w="79375" cap="flat" cmpd="sng" algn="ctr">
            <a:solidFill>
              <a:srgbClr val="005CA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stCxn id="29" idx="7"/>
            <a:endCxn id="30" idx="4"/>
          </p:cNvCxnSpPr>
          <p:nvPr/>
        </p:nvCxnSpPr>
        <p:spPr bwMode="auto">
          <a:xfrm flipV="1">
            <a:off x="1992183" y="4192606"/>
            <a:ext cx="577189" cy="73531"/>
          </a:xfrm>
          <a:prstGeom prst="line">
            <a:avLst/>
          </a:prstGeom>
          <a:solidFill>
            <a:srgbClr val="00B8FF"/>
          </a:solidFill>
          <a:ln w="79375" cap="flat" cmpd="sng" algn="ctr">
            <a:solidFill>
              <a:srgbClr val="005CA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30" idx="0"/>
            <a:endCxn id="31" idx="3"/>
          </p:cNvCxnSpPr>
          <p:nvPr/>
        </p:nvCxnSpPr>
        <p:spPr bwMode="auto">
          <a:xfrm flipV="1">
            <a:off x="2706531" y="4084815"/>
            <a:ext cx="659651" cy="107791"/>
          </a:xfrm>
          <a:prstGeom prst="line">
            <a:avLst/>
          </a:prstGeom>
          <a:solidFill>
            <a:srgbClr val="00B8FF"/>
          </a:solidFill>
          <a:ln w="79375" cap="flat" cmpd="sng" algn="ctr">
            <a:solidFill>
              <a:srgbClr val="005CA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p:nvPr/>
        </p:nvCxnSpPr>
        <p:spPr bwMode="auto">
          <a:xfrm flipV="1">
            <a:off x="3976941" y="3803673"/>
            <a:ext cx="790092" cy="202917"/>
          </a:xfrm>
          <a:prstGeom prst="line">
            <a:avLst/>
          </a:prstGeom>
          <a:solidFill>
            <a:srgbClr val="00B8FF"/>
          </a:solidFill>
          <a:ln w="79375" cap="flat" cmpd="sng" algn="ctr">
            <a:solidFill>
              <a:srgbClr val="005CA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32" idx="7"/>
            <a:endCxn id="33" idx="3"/>
          </p:cNvCxnSpPr>
          <p:nvPr/>
        </p:nvCxnSpPr>
        <p:spPr bwMode="auto">
          <a:xfrm flipV="1">
            <a:off x="4893992" y="3352629"/>
            <a:ext cx="1036107" cy="415653"/>
          </a:xfrm>
          <a:prstGeom prst="line">
            <a:avLst/>
          </a:prstGeom>
          <a:solidFill>
            <a:srgbClr val="00B8FF"/>
          </a:solidFill>
          <a:ln w="79375" cap="flat" cmpd="sng" algn="ctr">
            <a:solidFill>
              <a:srgbClr val="005CA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0" name="Oval 99"/>
          <p:cNvSpPr/>
          <p:nvPr/>
        </p:nvSpPr>
        <p:spPr bwMode="auto">
          <a:xfrm rot="1877671">
            <a:off x="3881644" y="3985319"/>
            <a:ext cx="137160" cy="137160"/>
          </a:xfrm>
          <a:prstGeom prst="ellipse">
            <a:avLst/>
          </a:prstGeom>
          <a:solidFill>
            <a:schemeClr val="tx1">
              <a:lumMod val="75000"/>
              <a:lumOff val="25000"/>
            </a:schemeClr>
          </a:solidFill>
          <a:ln w="9525" cap="flat" cmpd="sng" algn="ctr">
            <a:noFill/>
            <a:prstDash val="solid"/>
            <a:round/>
            <a:headEnd type="none" w="med" len="med"/>
            <a:tailEnd type="none" w="med" len="med"/>
          </a:ln>
          <a:effectLst/>
          <a:extLst/>
        </p:spPr>
        <p:txBody>
          <a:bodyPr vert="horz" wrap="square" lIns="121917" tIns="60958" rIns="121917" bIns="60958" numCol="1" rtlCol="0" anchor="t" anchorCtr="0" compatLnSpc="1">
            <a:prstTxWarp prst="textNoShape">
              <a:avLst/>
            </a:prstTxWarp>
          </a:bodyPr>
          <a:lstStyle/>
          <a:p>
            <a:pPr defTabSz="609585" fontAlgn="base">
              <a:spcBef>
                <a:spcPct val="0"/>
              </a:spcBef>
              <a:spcAft>
                <a:spcPct val="0"/>
              </a:spcAft>
              <a:buClr>
                <a:srgbClr val="000000"/>
              </a:buClr>
              <a:buSzPct val="100000"/>
              <a:buFont typeface="Times New Roman" pitchFamily="16" charset="0"/>
              <a:buNone/>
            </a:pPr>
            <a:endParaRPr lang="en-US" sz="1300" dirty="0">
              <a:solidFill>
                <a:srgbClr val="000000">
                  <a:lumMod val="75000"/>
                  <a:lumOff val="25000"/>
                </a:srgbClr>
              </a:solidFill>
              <a:latin typeface="Lucida Sans Unicode" charset="0"/>
            </a:endParaRPr>
          </a:p>
        </p:txBody>
      </p:sp>
      <p:cxnSp>
        <p:nvCxnSpPr>
          <p:cNvPr id="101" name="Straight Connector 100"/>
          <p:cNvCxnSpPr>
            <a:stCxn id="31" idx="7"/>
            <a:endCxn id="100" idx="3"/>
          </p:cNvCxnSpPr>
          <p:nvPr/>
        </p:nvCxnSpPr>
        <p:spPr bwMode="auto">
          <a:xfrm flipV="1">
            <a:off x="3487326" y="4061753"/>
            <a:ext cx="402571" cy="29251"/>
          </a:xfrm>
          <a:prstGeom prst="line">
            <a:avLst/>
          </a:prstGeom>
          <a:solidFill>
            <a:srgbClr val="00B8FF"/>
          </a:solidFill>
          <a:ln w="79375" cap="flat" cmpd="sng" algn="ctr">
            <a:solidFill>
              <a:srgbClr val="005CA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TextBox 120"/>
          <p:cNvSpPr txBox="1"/>
          <p:nvPr/>
        </p:nvSpPr>
        <p:spPr>
          <a:xfrm>
            <a:off x="3059832" y="3517562"/>
            <a:ext cx="1499235" cy="415494"/>
          </a:xfrm>
          <a:prstGeom prst="rect">
            <a:avLst/>
          </a:prstGeom>
          <a:noFill/>
        </p:spPr>
        <p:txBody>
          <a:bodyPr wrap="square" lIns="121917" tIns="60958" rIns="121917" bIns="60958" rtlCol="0">
            <a:spAutoFit/>
          </a:bodyPr>
          <a:lstStyle/>
          <a:p>
            <a:pPr algn="ctr" defTabSz="457200" fontAlgn="base">
              <a:spcBef>
                <a:spcPct val="0"/>
              </a:spcBef>
              <a:spcAft>
                <a:spcPct val="0"/>
              </a:spcAft>
              <a:buClr>
                <a:srgbClr val="000000"/>
              </a:buClr>
              <a:buSzPct val="100000"/>
              <a:buFont typeface="Times New Roman" pitchFamily="16" charset="0"/>
              <a:buNone/>
            </a:pPr>
            <a:r>
              <a:rPr lang="en-US" sz="1900" b="1" dirty="0" err="1">
                <a:solidFill>
                  <a:srgbClr val="005CAB"/>
                </a:solidFill>
                <a:latin typeface="Arial"/>
                <a:cs typeface="Arial"/>
              </a:rPr>
              <a:t>Javascript</a:t>
            </a:r>
            <a:r>
              <a:rPr lang="en-US" sz="1900" b="1" dirty="0">
                <a:solidFill>
                  <a:srgbClr val="005CAB"/>
                </a:solidFill>
                <a:latin typeface="Arial"/>
                <a:cs typeface="Arial"/>
              </a:rPr>
              <a:t> </a:t>
            </a:r>
          </a:p>
        </p:txBody>
      </p:sp>
      <p:pic>
        <p:nvPicPr>
          <p:cNvPr id="34" name="Picture 1" descr="http://www.thepassivevoice.com/wp-content/uploads/2012/09/ama9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549" y="1545232"/>
            <a:ext cx="1694899" cy="18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p:cNvPicPr>
            <a:picLocks noChangeAspect="1"/>
          </p:cNvPicPr>
          <p:nvPr/>
        </p:nvPicPr>
        <p:blipFill>
          <a:blip r:embed="rId4"/>
          <a:stretch>
            <a:fillRect/>
          </a:stretch>
        </p:blipFill>
        <p:spPr>
          <a:xfrm>
            <a:off x="6259248" y="2819400"/>
            <a:ext cx="2843808" cy="2362200"/>
          </a:xfrm>
          <a:prstGeom prst="rect">
            <a:avLst/>
          </a:prstGeom>
          <a:ln w="6350" cmpd="sng"/>
        </p:spPr>
        <p:style>
          <a:lnRef idx="2">
            <a:schemeClr val="accent2"/>
          </a:lnRef>
          <a:fillRef idx="1">
            <a:schemeClr val="lt1"/>
          </a:fillRef>
          <a:effectRef idx="0">
            <a:schemeClr val="accent2"/>
          </a:effectRef>
          <a:fontRef idx="minor">
            <a:schemeClr val="dk1"/>
          </a:fontRef>
        </p:style>
      </p:pic>
      <p:sp>
        <p:nvSpPr>
          <p:cNvPr id="3" name="Text Placeholder 2"/>
          <p:cNvSpPr>
            <a:spLocks noGrp="1"/>
          </p:cNvSpPr>
          <p:nvPr>
            <p:ph type="body" sz="quarter" idx="11"/>
          </p:nvPr>
        </p:nvSpPr>
        <p:spPr>
          <a:xfrm>
            <a:off x="460809" y="833068"/>
            <a:ext cx="8215568" cy="381000"/>
          </a:xfrm>
        </p:spPr>
        <p:txBody>
          <a:bodyPr/>
          <a:lstStyle/>
          <a:p>
            <a:r>
              <a:rPr lang="en-US" dirty="0">
                <a:solidFill>
                  <a:schemeClr val="tx1">
                    <a:lumMod val="65000"/>
                    <a:lumOff val="35000"/>
                  </a:schemeClr>
                </a:solidFill>
                <a:latin typeface="Arial"/>
                <a:cs typeface="Arial"/>
              </a:rPr>
              <a:t>Evolving application complexity</a:t>
            </a:r>
          </a:p>
          <a:p>
            <a:endParaRPr lang="en-US" dirty="0"/>
          </a:p>
        </p:txBody>
      </p:sp>
      <p:sp>
        <p:nvSpPr>
          <p:cNvPr id="39" name="Rectangle 1"/>
          <p:cNvSpPr>
            <a:spLocks noGrp="1" noChangeArrowheads="1"/>
          </p:cNvSpPr>
          <p:nvPr>
            <p:ph type="title"/>
          </p:nvPr>
        </p:nvSpPr>
        <p:spPr>
          <a:xfrm>
            <a:off x="456004" y="332656"/>
            <a:ext cx="8230796" cy="450682"/>
          </a:xfrm>
        </p:spPr>
        <p:txBody>
          <a:bodyPr/>
          <a:lstStyle/>
          <a:p>
            <a:pPr algn="l"/>
            <a:r>
              <a:rPr lang="en-US" dirty="0" smtClean="0">
                <a:solidFill>
                  <a:srgbClr val="FF6600"/>
                </a:solidFill>
                <a:latin typeface="Arial"/>
                <a:cs typeface="Arial"/>
              </a:rPr>
              <a:t>Coverage for Modern Technologies</a:t>
            </a:r>
            <a:endParaRPr lang="en-US" dirty="0">
              <a:solidFill>
                <a:srgbClr val="FF6600"/>
              </a:solidFill>
              <a:latin typeface="Arial"/>
              <a:cs typeface="Arial"/>
            </a:endParaRPr>
          </a:p>
        </p:txBody>
      </p:sp>
    </p:spTree>
    <p:extLst>
      <p:ext uri="{BB962C8B-B14F-4D97-AF65-F5344CB8AC3E}">
        <p14:creationId xmlns:p14="http://schemas.microsoft.com/office/powerpoint/2010/main" val="1173171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 y="539750"/>
            <a:ext cx="8234363" cy="501650"/>
          </a:xfrm>
          <a:prstGeom prst="rect">
            <a:avLst/>
          </a:prstGeom>
        </p:spPr>
        <p:txBody>
          <a:bodyPr/>
          <a:lstStyle/>
          <a:p>
            <a:r>
              <a:rPr lang="en-US" dirty="0" smtClean="0">
                <a:solidFill>
                  <a:srgbClr val="FF6600"/>
                </a:solidFill>
              </a:rPr>
              <a:t>Crawling modern applications</a:t>
            </a:r>
            <a:endParaRPr lang="en-US" dirty="0">
              <a:solidFill>
                <a:srgbClr val="FF6600"/>
              </a:solidFill>
            </a:endParaRP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304802"/>
            <a:ext cx="9144000" cy="5243871"/>
          </a:xfrm>
          <a:prstGeom prst="rect">
            <a:avLst/>
          </a:prstGeom>
        </p:spPr>
      </p:pic>
    </p:spTree>
    <p:extLst>
      <p:ext uri="{BB962C8B-B14F-4D97-AF65-F5344CB8AC3E}">
        <p14:creationId xmlns:p14="http://schemas.microsoft.com/office/powerpoint/2010/main" val="1064436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1835696" y="1600844"/>
            <a:ext cx="1617747" cy="2372733"/>
          </a:xfrm>
          <a:prstGeom prst="rect">
            <a:avLst/>
          </a:prstGeom>
          <a:ln w="98425">
            <a:solidFill>
              <a:srgbClr val="00B05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56" name="Rectangle 55"/>
          <p:cNvSpPr/>
          <p:nvPr/>
        </p:nvSpPr>
        <p:spPr bwMode="auto">
          <a:xfrm>
            <a:off x="1547664" y="1600844"/>
            <a:ext cx="1911461" cy="2372733"/>
          </a:xfrm>
          <a:prstGeom prst="rect">
            <a:avLst/>
          </a:prstGeom>
          <a:ln w="98425">
            <a:solidFill>
              <a:srgbClr val="2D823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5" name="Text Placeholder 4"/>
          <p:cNvSpPr>
            <a:spLocks noGrp="1"/>
          </p:cNvSpPr>
          <p:nvPr>
            <p:ph type="body" sz="quarter" idx="11"/>
          </p:nvPr>
        </p:nvSpPr>
        <p:spPr>
          <a:xfrm>
            <a:off x="1532954" y="905076"/>
            <a:ext cx="7143423" cy="381000"/>
          </a:xfrm>
        </p:spPr>
        <p:txBody>
          <a:bodyPr/>
          <a:lstStyle/>
          <a:p>
            <a:r>
              <a:rPr lang="en-US" dirty="0" smtClean="0">
                <a:solidFill>
                  <a:srgbClr val="595959"/>
                </a:solidFill>
              </a:rPr>
              <a:t>Traditional </a:t>
            </a:r>
            <a:r>
              <a:rPr lang="en-US" dirty="0">
                <a:solidFill>
                  <a:srgbClr val="595959"/>
                </a:solidFill>
              </a:rPr>
              <a:t>Web Crawling &amp; Scanning</a:t>
            </a:r>
          </a:p>
          <a:p>
            <a:endParaRPr lang="en-US" dirty="0"/>
          </a:p>
        </p:txBody>
      </p:sp>
      <p:sp>
        <p:nvSpPr>
          <p:cNvPr id="2" name="Title 1"/>
          <p:cNvSpPr>
            <a:spLocks noGrp="1"/>
          </p:cNvSpPr>
          <p:nvPr>
            <p:ph type="title"/>
          </p:nvPr>
        </p:nvSpPr>
        <p:spPr>
          <a:xfrm>
            <a:off x="1530136" y="404664"/>
            <a:ext cx="7156664" cy="450682"/>
          </a:xfrm>
        </p:spPr>
        <p:txBody>
          <a:bodyPr/>
          <a:lstStyle/>
          <a:p>
            <a:r>
              <a:rPr lang="en-US" dirty="0" smtClean="0"/>
              <a:t>Coverage for Modern Applications</a:t>
            </a:r>
            <a:endParaRPr lang="en-US" dirty="0"/>
          </a:p>
        </p:txBody>
      </p:sp>
      <p:sp>
        <p:nvSpPr>
          <p:cNvPr id="48" name="TextBox 47"/>
          <p:cNvSpPr txBox="1"/>
          <p:nvPr/>
        </p:nvSpPr>
        <p:spPr>
          <a:xfrm>
            <a:off x="1547664" y="1596380"/>
            <a:ext cx="1911461" cy="461665"/>
          </a:xfrm>
          <a:prstGeom prst="rect">
            <a:avLst/>
          </a:prstGeom>
          <a:noFill/>
          <a:ln>
            <a:noFill/>
          </a:ln>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2D823F"/>
                </a:solidFill>
                <a:effectLst>
                  <a:outerShdw blurRad="41275" dist="20320" dir="1800000" algn="tl" rotWithShape="0">
                    <a:srgbClr val="000000">
                      <a:alpha val="40000"/>
                    </a:srgbClr>
                  </a:outerShdw>
                </a:effectLst>
                <a:latin typeface="Lucida Sans Unicode" charset="0"/>
              </a:rPr>
              <a:t>Crawler</a:t>
            </a: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2492896"/>
            <a:ext cx="1549103" cy="11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urved Up Arrow 41"/>
          <p:cNvSpPr/>
          <p:nvPr/>
        </p:nvSpPr>
        <p:spPr bwMode="auto">
          <a:xfrm rot="1516481" flipH="1">
            <a:off x="1806292" y="3495630"/>
            <a:ext cx="916775" cy="405120"/>
          </a:xfrm>
          <a:prstGeom prst="curvedUpArrow">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43" name="Curved Up Arrow 42"/>
          <p:cNvSpPr/>
          <p:nvPr/>
        </p:nvSpPr>
        <p:spPr bwMode="auto">
          <a:xfrm rot="1516481" flipV="1">
            <a:off x="2392316" y="2255012"/>
            <a:ext cx="1015791" cy="473973"/>
          </a:xfrm>
          <a:prstGeom prst="curvedUpArrow">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109" name="Rectangle 108"/>
          <p:cNvSpPr/>
          <p:nvPr/>
        </p:nvSpPr>
        <p:spPr bwMode="auto">
          <a:xfrm>
            <a:off x="4070463" y="1590209"/>
            <a:ext cx="1963399" cy="2383366"/>
          </a:xfrm>
          <a:prstGeom prst="rect">
            <a:avLst/>
          </a:prstGeom>
          <a:noFill/>
          <a:ln w="98425">
            <a:solidFill>
              <a:schemeClr val="accent6"/>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111" name="TextBox 110"/>
          <p:cNvSpPr txBox="1"/>
          <p:nvPr/>
        </p:nvSpPr>
        <p:spPr>
          <a:xfrm>
            <a:off x="3995936" y="1661899"/>
            <a:ext cx="1963399" cy="830997"/>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005CAB"/>
                </a:solidFill>
                <a:effectLst>
                  <a:outerShdw blurRad="41275" dist="20320" dir="1800000" algn="tl" rotWithShape="0">
                    <a:srgbClr val="000000">
                      <a:alpha val="40000"/>
                    </a:srgbClr>
                  </a:outerShdw>
                </a:effectLst>
                <a:latin typeface="Lucida Sans Unicode" charset="0"/>
              </a:rPr>
              <a:t>Standard Parser</a:t>
            </a:r>
          </a:p>
        </p:txBody>
      </p:sp>
      <p:sp>
        <p:nvSpPr>
          <p:cNvPr id="108" name="TextBox 107"/>
          <p:cNvSpPr txBox="1"/>
          <p:nvPr/>
        </p:nvSpPr>
        <p:spPr>
          <a:xfrm>
            <a:off x="4100822" y="2555035"/>
            <a:ext cx="1873138" cy="5078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GET /</a:t>
            </a:r>
            <a:r>
              <a:rPr lang="en-US" sz="900" dirty="0" err="1">
                <a:solidFill>
                  <a:srgbClr val="000000"/>
                </a:solidFill>
              </a:rPr>
              <a:t>search.asp?item</a:t>
            </a:r>
            <a:r>
              <a:rPr lang="en-US" sz="900" dirty="0">
                <a:solidFill>
                  <a:srgbClr val="000000"/>
                </a:solidFill>
              </a:rPr>
              <a:t>=</a:t>
            </a:r>
            <a:r>
              <a:rPr lang="en-US" sz="900" dirty="0" err="1">
                <a:solidFill>
                  <a:srgbClr val="FF0000"/>
                </a:solidFill>
              </a:rPr>
              <a:t>Shirt</a:t>
            </a:r>
            <a:r>
              <a:rPr lang="en-US" sz="900" dirty="0" err="1">
                <a:solidFill>
                  <a:srgbClr val="000000"/>
                </a:solidFill>
              </a:rPr>
              <a:t>&amp;color</a:t>
            </a:r>
            <a:r>
              <a:rPr lang="en-US" sz="900" dirty="0">
                <a:solidFill>
                  <a:srgbClr val="000000"/>
                </a:solidFill>
              </a:rPr>
              <a:t>=</a:t>
            </a:r>
            <a:r>
              <a:rPr lang="en-US" sz="900" dirty="0">
                <a:solidFill>
                  <a:srgbClr val="FF0000"/>
                </a:solidFill>
              </a:rPr>
              <a:t>Blue</a:t>
            </a:r>
          </a:p>
        </p:txBody>
      </p:sp>
      <p:sp>
        <p:nvSpPr>
          <p:cNvPr id="112" name="TextBox 111"/>
          <p:cNvSpPr txBox="1"/>
          <p:nvPr/>
        </p:nvSpPr>
        <p:spPr>
          <a:xfrm>
            <a:off x="4100822" y="2917352"/>
            <a:ext cx="1873138" cy="5078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POST /search.asp</a:t>
            </a:r>
          </a:p>
          <a:p>
            <a:pPr defTabSz="457200" fontAlgn="base">
              <a:spcBef>
                <a:spcPct val="0"/>
              </a:spcBef>
              <a:spcAft>
                <a:spcPct val="0"/>
              </a:spcAft>
              <a:buClr>
                <a:srgbClr val="000000"/>
              </a:buClr>
              <a:buSzPct val="100000"/>
              <a:buFont typeface="Times New Roman" pitchFamily="16" charset="0"/>
              <a:buNone/>
            </a:pPr>
            <a:endParaRPr lang="en-US" sz="900" dirty="0">
              <a:solidFill>
                <a:srgbClr val="000000"/>
              </a:solidFill>
            </a:endParaRPr>
          </a:p>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item=</a:t>
            </a:r>
            <a:r>
              <a:rPr lang="en-US" sz="900" dirty="0" err="1">
                <a:solidFill>
                  <a:srgbClr val="FF0000"/>
                </a:solidFill>
              </a:rPr>
              <a:t>Shirt</a:t>
            </a:r>
            <a:r>
              <a:rPr lang="en-US" sz="900" dirty="0" err="1">
                <a:solidFill>
                  <a:srgbClr val="000000"/>
                </a:solidFill>
              </a:rPr>
              <a:t>&amp;color</a:t>
            </a:r>
            <a:r>
              <a:rPr lang="en-US" sz="900" dirty="0">
                <a:solidFill>
                  <a:srgbClr val="000000"/>
                </a:solidFill>
              </a:rPr>
              <a:t>=</a:t>
            </a:r>
            <a:r>
              <a:rPr lang="en-US" sz="900" dirty="0">
                <a:solidFill>
                  <a:srgbClr val="FF0000"/>
                </a:solidFill>
              </a:rPr>
              <a:t>Blue</a:t>
            </a:r>
          </a:p>
        </p:txBody>
      </p:sp>
      <p:sp>
        <p:nvSpPr>
          <p:cNvPr id="49" name="Right Arrow 48"/>
          <p:cNvSpPr/>
          <p:nvPr/>
        </p:nvSpPr>
        <p:spPr bwMode="auto">
          <a:xfrm>
            <a:off x="3625369" y="2581140"/>
            <a:ext cx="298559" cy="484632"/>
          </a:xfrm>
          <a:prstGeom prst="rightArrow">
            <a:avLst/>
          </a:prstGeom>
          <a:solidFill>
            <a:srgbClr val="005CAB"/>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113" name="Right Arrow 112"/>
          <p:cNvSpPr/>
          <p:nvPr/>
        </p:nvSpPr>
        <p:spPr bwMode="auto">
          <a:xfrm>
            <a:off x="6145649" y="2586977"/>
            <a:ext cx="298559" cy="484632"/>
          </a:xfrm>
          <a:prstGeom prst="rightArrow">
            <a:avLst/>
          </a:prstGeom>
          <a:solidFill>
            <a:srgbClr val="005CAB"/>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grpSp>
        <p:nvGrpSpPr>
          <p:cNvPr id="30" name="Group 29"/>
          <p:cNvGrpSpPr>
            <a:grpSpLocks noChangeAspect="1"/>
          </p:cNvGrpSpPr>
          <p:nvPr/>
        </p:nvGrpSpPr>
        <p:grpSpPr>
          <a:xfrm>
            <a:off x="323839" y="332656"/>
            <a:ext cx="1209116" cy="1423392"/>
            <a:chOff x="1068832" y="3277108"/>
            <a:chExt cx="1926336" cy="1700784"/>
          </a:xfrm>
        </p:grpSpPr>
        <p:pic>
          <p:nvPicPr>
            <p:cNvPr id="31" name="Picture 30" descr="event_targ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32" y="3277108"/>
              <a:ext cx="1926336" cy="1700784"/>
            </a:xfrm>
            <a:prstGeom prst="rect">
              <a:avLst/>
            </a:prstGeom>
          </p:spPr>
        </p:pic>
        <p:pic>
          <p:nvPicPr>
            <p:cNvPr id="32" name="Picture 31" descr="tech_clou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0884" y="3510279"/>
              <a:ext cx="616966" cy="375039"/>
            </a:xfrm>
            <a:prstGeom prst="rect">
              <a:avLst/>
            </a:prstGeom>
          </p:spPr>
        </p:pic>
      </p:grpSp>
      <p:sp>
        <p:nvSpPr>
          <p:cNvPr id="45" name="TextBox 44"/>
          <p:cNvSpPr txBox="1"/>
          <p:nvPr/>
        </p:nvSpPr>
        <p:spPr>
          <a:xfrm>
            <a:off x="467544" y="2604112"/>
            <a:ext cx="833883" cy="461665"/>
          </a:xfrm>
          <a:prstGeom prst="rect">
            <a:avLst/>
          </a:prstGeom>
          <a:solidFill>
            <a:schemeClr val="accent6"/>
          </a:solid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defTabSz="457200" fontAlgn="base">
              <a:spcBef>
                <a:spcPct val="0"/>
              </a:spcBef>
              <a:spcAft>
                <a:spcPct val="0"/>
              </a:spcAft>
              <a:buClr>
                <a:srgbClr val="000000"/>
              </a:buClr>
              <a:buSzPct val="100000"/>
              <a:buFont typeface="Times New Roman" pitchFamily="16" charset="0"/>
              <a:buNone/>
            </a:pPr>
            <a:r>
              <a:rPr lang="en-US" sz="2400" dirty="0">
                <a:solidFill>
                  <a:srgbClr val="000000"/>
                </a:solidFill>
              </a:rPr>
              <a:t>Start</a:t>
            </a:r>
          </a:p>
        </p:txBody>
      </p:sp>
      <p:sp>
        <p:nvSpPr>
          <p:cNvPr id="46" name="Right Arrow 45"/>
          <p:cNvSpPr/>
          <p:nvPr/>
        </p:nvSpPr>
        <p:spPr bwMode="auto">
          <a:xfrm>
            <a:off x="1215906" y="2581140"/>
            <a:ext cx="298559" cy="484632"/>
          </a:xfrm>
          <a:prstGeom prst="rightArrow">
            <a:avLst/>
          </a:prstGeom>
          <a:solidFill>
            <a:srgbClr val="005CAB"/>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51" name="Explosion 1 50"/>
          <p:cNvSpPr/>
          <p:nvPr/>
        </p:nvSpPr>
        <p:spPr bwMode="auto">
          <a:xfrm>
            <a:off x="2800350" y="4191000"/>
            <a:ext cx="2923777" cy="2171339"/>
          </a:xfrm>
          <a:prstGeom prst="irregularSeal1">
            <a:avLst/>
          </a:prstGeom>
          <a:solidFill>
            <a:srgbClr val="EA570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r>
              <a:rPr lang="en-US" sz="1400" b="1" dirty="0">
                <a:solidFill>
                  <a:srgbClr val="FFFFFF"/>
                </a:solidFill>
                <a:latin typeface="Lucida Sans Unicode" charset="0"/>
              </a:rPr>
              <a:t>You can’t attack what you can’t crawl</a:t>
            </a:r>
            <a:endParaRPr lang="en-US" sz="3200" b="1" dirty="0">
              <a:solidFill>
                <a:srgbClr val="FFFFFF"/>
              </a:solidFill>
              <a:latin typeface="Lucida Sans Unicode" charset="0"/>
            </a:endParaRPr>
          </a:p>
        </p:txBody>
      </p:sp>
      <p:sp>
        <p:nvSpPr>
          <p:cNvPr id="62" name="Rectangle 61"/>
          <p:cNvSpPr/>
          <p:nvPr/>
        </p:nvSpPr>
        <p:spPr bwMode="auto">
          <a:xfrm>
            <a:off x="6575277" y="1611649"/>
            <a:ext cx="2101179" cy="5022858"/>
          </a:xfrm>
          <a:prstGeom prst="rect">
            <a:avLst/>
          </a:prstGeom>
          <a:ln w="98425">
            <a:solidFill>
              <a:schemeClr val="accent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64" name="TextBox 63"/>
          <p:cNvSpPr txBox="1"/>
          <p:nvPr/>
        </p:nvSpPr>
        <p:spPr>
          <a:xfrm>
            <a:off x="6575277" y="1596380"/>
            <a:ext cx="2101179" cy="461665"/>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EA5709"/>
                </a:solidFill>
                <a:effectLst>
                  <a:outerShdw blurRad="41275" dist="20320" dir="1800000" algn="tl" rotWithShape="0">
                    <a:srgbClr val="000000">
                      <a:alpha val="40000"/>
                    </a:srgbClr>
                  </a:outerShdw>
                </a:effectLst>
                <a:latin typeface="Arial"/>
                <a:cs typeface="Arial"/>
              </a:rPr>
              <a:t>Attacker</a:t>
            </a:r>
          </a:p>
        </p:txBody>
      </p:sp>
      <p:pic>
        <p:nvPicPr>
          <p:cNvPr id="6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16408" y="2468629"/>
            <a:ext cx="1984450" cy="134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4793" y="4504843"/>
            <a:ext cx="1179057" cy="167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6588042" y="4274011"/>
            <a:ext cx="2061812"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color=</a:t>
            </a:r>
            <a:r>
              <a:rPr lang="en-US" sz="900" dirty="0">
                <a:solidFill>
                  <a:srgbClr val="FF0000"/>
                </a:solidFill>
              </a:rPr>
              <a:t>Blue” </a:t>
            </a:r>
            <a:r>
              <a:rPr lang="en-US" sz="900" dirty="0" err="1">
                <a:solidFill>
                  <a:srgbClr val="FF0000"/>
                </a:solidFill>
              </a:rPr>
              <a:t>onmouseover</a:t>
            </a:r>
            <a:r>
              <a:rPr lang="en-US" sz="900" dirty="0">
                <a:solidFill>
                  <a:srgbClr val="FF0000"/>
                </a:solidFill>
              </a:rPr>
              <a:t>=“alert(123)</a:t>
            </a:r>
          </a:p>
        </p:txBody>
      </p:sp>
    </p:spTree>
    <p:extLst>
      <p:ext uri="{BB962C8B-B14F-4D97-AF65-F5344CB8AC3E}">
        <p14:creationId xmlns:p14="http://schemas.microsoft.com/office/powerpoint/2010/main" val="4154103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1" name="TextBox 10"/>
          <p:cNvSpPr txBox="1"/>
          <p:nvPr/>
        </p:nvSpPr>
        <p:spPr>
          <a:xfrm>
            <a:off x="1073125" y="2204864"/>
            <a:ext cx="7200800" cy="523220"/>
          </a:xfrm>
          <a:prstGeom prst="rect">
            <a:avLst/>
          </a:prstGeom>
          <a:noFill/>
        </p:spPr>
        <p:txBody>
          <a:bodyPr wrap="square" rtlCol="0">
            <a:spAutoFit/>
          </a:bodyPr>
          <a:lstStyle/>
          <a:p>
            <a:pPr algn="ctr"/>
            <a:r>
              <a:rPr lang="en-GB" sz="2800" b="1" dirty="0" smtClean="0"/>
              <a:t>Panel: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4" name="Rectangle 13"/>
          <p:cNvSpPr/>
          <p:nvPr/>
        </p:nvSpPr>
        <p:spPr>
          <a:xfrm>
            <a:off x="1506302" y="1844824"/>
            <a:ext cx="6192688" cy="400110"/>
          </a:xfrm>
          <a:prstGeom prst="rect">
            <a:avLst/>
          </a:prstGeom>
        </p:spPr>
        <p:txBody>
          <a:bodyPr wrap="square">
            <a:spAutoFit/>
          </a:bodyPr>
          <a:lstStyle/>
          <a:p>
            <a:pPr algn="ctr"/>
            <a:r>
              <a:rPr lang="en-GB" sz="2000" i="1" dirty="0"/>
              <a:t>Modernizing your Application Security Program</a:t>
            </a:r>
            <a:endParaRPr lang="en-GB" sz="2000" i="1" dirty="0"/>
          </a:p>
        </p:txBody>
      </p:sp>
      <p:sp>
        <p:nvSpPr>
          <p:cNvPr id="16" name="TextBox 15"/>
          <p:cNvSpPr txBox="1"/>
          <p:nvPr/>
        </p:nvSpPr>
        <p:spPr>
          <a:xfrm>
            <a:off x="1106091" y="5020731"/>
            <a:ext cx="7200800" cy="400110"/>
          </a:xfrm>
          <a:prstGeom prst="rect">
            <a:avLst/>
          </a:prstGeom>
          <a:noFill/>
        </p:spPr>
        <p:txBody>
          <a:bodyPr wrap="square" rtlCol="0">
            <a:spAutoFit/>
          </a:bodyPr>
          <a:lstStyle/>
          <a:p>
            <a:pPr algn="ctr"/>
            <a:r>
              <a:rPr lang="en-GB" sz="2000" b="1" dirty="0" smtClean="0"/>
              <a:t>Moderator:</a:t>
            </a:r>
          </a:p>
        </p:txBody>
      </p:sp>
      <p:sp>
        <p:nvSpPr>
          <p:cNvPr id="17" name="TextBox 16"/>
          <p:cNvSpPr txBox="1"/>
          <p:nvPr/>
        </p:nvSpPr>
        <p:spPr>
          <a:xfrm>
            <a:off x="1073125" y="5323274"/>
            <a:ext cx="7200800" cy="553998"/>
          </a:xfrm>
          <a:prstGeom prst="rect">
            <a:avLst/>
          </a:prstGeom>
          <a:noFill/>
        </p:spPr>
        <p:txBody>
          <a:bodyPr wrap="square" rtlCol="0">
            <a:spAutoFit/>
          </a:bodyPr>
          <a:lstStyle/>
          <a:p>
            <a:pPr algn="ctr">
              <a:lnSpc>
                <a:spcPct val="150000"/>
              </a:lnSpc>
            </a:pPr>
            <a:r>
              <a:rPr lang="en-GB" sz="2000" b="1" dirty="0" smtClean="0"/>
              <a:t>Mike Hine, </a:t>
            </a:r>
            <a:r>
              <a:rPr lang="en-GB" sz="2000" dirty="0" smtClean="0"/>
              <a:t>Deputy Editor, </a:t>
            </a:r>
            <a:r>
              <a:rPr lang="en-GB" sz="2000" i="1" dirty="0" smtClean="0"/>
              <a:t>Infosecurity Magazine </a:t>
            </a:r>
            <a:r>
              <a:rPr lang="en-GB" sz="2000" dirty="0" smtClean="0"/>
              <a:t>(@</a:t>
            </a:r>
            <a:r>
              <a:rPr lang="en-GB" sz="2000" dirty="0" err="1" smtClean="0"/>
              <a:t>InfosecDepEd</a:t>
            </a:r>
            <a:r>
              <a:rPr lang="en-GB" sz="2000" dirty="0" smtClean="0"/>
              <a:t>)</a:t>
            </a:r>
            <a:endParaRPr lang="en-GB" sz="2000" b="1" dirty="0"/>
          </a:p>
        </p:txBody>
      </p:sp>
      <p:sp>
        <p:nvSpPr>
          <p:cNvPr id="19" name="TextBox 18"/>
          <p:cNvSpPr txBox="1"/>
          <p:nvPr/>
        </p:nvSpPr>
        <p:spPr>
          <a:xfrm>
            <a:off x="2051720" y="4353478"/>
            <a:ext cx="5904656" cy="646331"/>
          </a:xfrm>
          <a:prstGeom prst="rect">
            <a:avLst/>
          </a:prstGeom>
          <a:noFill/>
        </p:spPr>
        <p:txBody>
          <a:bodyPr wrap="square" rtlCol="0">
            <a:spAutoFit/>
          </a:bodyPr>
          <a:lstStyle/>
          <a:p>
            <a:r>
              <a:rPr lang="en-GB" b="1" dirty="0" smtClean="0"/>
              <a:t>Justin </a:t>
            </a:r>
            <a:r>
              <a:rPr lang="en-GB" b="1" dirty="0"/>
              <a:t>Clarke</a:t>
            </a:r>
            <a:r>
              <a:rPr lang="en-GB" dirty="0"/>
              <a:t> Chair, London Chapter of OWASP &amp; Head of Research , Gotham Digital Science</a:t>
            </a:r>
          </a:p>
        </p:txBody>
      </p:sp>
      <p:sp>
        <p:nvSpPr>
          <p:cNvPr id="20" name="TextBox 19"/>
          <p:cNvSpPr txBox="1"/>
          <p:nvPr/>
        </p:nvSpPr>
        <p:spPr>
          <a:xfrm>
            <a:off x="2042194" y="3670902"/>
            <a:ext cx="6255171" cy="369332"/>
          </a:xfrm>
          <a:prstGeom prst="rect">
            <a:avLst/>
          </a:prstGeom>
          <a:noFill/>
        </p:spPr>
        <p:txBody>
          <a:bodyPr wrap="square" rtlCol="0">
            <a:spAutoFit/>
          </a:bodyPr>
          <a:lstStyle/>
          <a:p>
            <a:r>
              <a:rPr lang="en-GB" b="1" dirty="0"/>
              <a:t>Dan Cornell </a:t>
            </a:r>
            <a:r>
              <a:rPr lang="en-GB" dirty="0"/>
              <a:t>CTO and Principal, Denim Group</a:t>
            </a:r>
            <a:endParaRPr lang="en-GB" dirty="0"/>
          </a:p>
        </p:txBody>
      </p:sp>
      <p:sp>
        <p:nvSpPr>
          <p:cNvPr id="21" name="TextBox 20"/>
          <p:cNvSpPr txBox="1"/>
          <p:nvPr/>
        </p:nvSpPr>
        <p:spPr>
          <a:xfrm>
            <a:off x="2051720" y="2755050"/>
            <a:ext cx="5904656" cy="646331"/>
          </a:xfrm>
          <a:prstGeom prst="rect">
            <a:avLst/>
          </a:prstGeom>
          <a:noFill/>
        </p:spPr>
        <p:txBody>
          <a:bodyPr wrap="square" rtlCol="0">
            <a:spAutoFit/>
          </a:bodyPr>
          <a:lstStyle/>
          <a:p>
            <a:r>
              <a:rPr lang="en-GB" b="1" dirty="0"/>
              <a:t>Dan Kuykendall </a:t>
            </a:r>
            <a:r>
              <a:rPr lang="en-GB" dirty="0"/>
              <a:t>Senior Director, </a:t>
            </a:r>
            <a:r>
              <a:rPr lang="en-GB" dirty="0" smtClean="0"/>
              <a:t>Application </a:t>
            </a:r>
            <a:r>
              <a:rPr lang="en-GB" dirty="0"/>
              <a:t>Security Products, Rapid 7</a:t>
            </a:r>
            <a:endParaRPr lang="en-GB" dirty="0"/>
          </a:p>
        </p:txBody>
      </p:sp>
      <p:pic>
        <p:nvPicPr>
          <p:cNvPr id="3074" name="Picture 2" descr="N:\Electronics\Infosecurity Magazine\Editorial\Mike\Webinars\Rapid7\195c06a0-ae07-46d4-9a60-2d79019b9f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12" y="2708920"/>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Electronics\Infosecurity Magazine\Editorial\Mike\Webinars\Rapid7\8164ebcb-a4fc-4d4e-aacc-e45123184b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529013"/>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lectronics\Infosecurity Magazine\Editorial\Mike\Webinars\Rapid7\af5f8473-88ed-4fba-b4b7-7e8086a9947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812" y="4361284"/>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76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smtClean="0"/>
              <a:t>In the past we had well defined and easy to parse/attack input formats</a:t>
            </a:r>
          </a:p>
          <a:p>
            <a:endParaRPr lang="en-US" dirty="0" smtClean="0"/>
          </a:p>
          <a:p>
            <a:r>
              <a:rPr lang="en-US" dirty="0" smtClean="0"/>
              <a:t>Inputs in simple ‘name=value’ pairs</a:t>
            </a:r>
          </a:p>
          <a:p>
            <a:endParaRPr lang="en-US" dirty="0" smtClean="0"/>
          </a:p>
          <a:p>
            <a:endParaRPr lang="en-US" dirty="0" smtClean="0"/>
          </a:p>
          <a:p>
            <a:pPr marL="0" indent="0">
              <a:buNone/>
            </a:pPr>
            <a:r>
              <a:rPr lang="en-US" dirty="0"/>
              <a:t/>
            </a:r>
            <a:br>
              <a:rPr lang="en-US" dirty="0"/>
            </a:br>
            <a:r>
              <a:rPr lang="en-US" dirty="0" smtClean="0"/>
              <a:t/>
            </a:r>
            <a:br>
              <a:rPr lang="en-US" dirty="0" smtClean="0"/>
            </a:br>
            <a:endParaRPr lang="en-US" dirty="0" smtClean="0"/>
          </a:p>
          <a:p>
            <a:r>
              <a:rPr lang="en-US" dirty="0" smtClean="0"/>
              <a:t>Same for POST requests</a:t>
            </a:r>
            <a:br>
              <a:rPr lang="en-US" dirty="0" smtClean="0"/>
            </a:br>
            <a:endParaRPr lang="en-US" dirty="0"/>
          </a:p>
        </p:txBody>
      </p:sp>
      <p:sp>
        <p:nvSpPr>
          <p:cNvPr id="12289" name="Rectangle 1"/>
          <p:cNvSpPr>
            <a:spLocks noGrp="1" noChangeArrowheads="1"/>
          </p:cNvSpPr>
          <p:nvPr>
            <p:ph type="title" idx="4294967295"/>
          </p:nvPr>
        </p:nvSpPr>
        <p:spPr>
          <a:xfrm>
            <a:off x="2" y="539750"/>
            <a:ext cx="8234363" cy="501650"/>
          </a:xfrm>
          <a:prstGeom prst="rect">
            <a:avLst/>
          </a:prstGeom>
        </p:spPr>
        <p:txBody>
          <a:bodyPr/>
          <a:lstStyle/>
          <a:p>
            <a:r>
              <a:rPr lang="en-US" dirty="0"/>
              <a:t>Scanning Traditional Web Apps</a:t>
            </a:r>
          </a:p>
        </p:txBody>
      </p:sp>
      <p:pic>
        <p:nvPicPr>
          <p:cNvPr id="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3" y="685800"/>
            <a:ext cx="6291695" cy="533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6115050" y="685805"/>
            <a:ext cx="685800" cy="284747"/>
          </a:xfrm>
          <a:prstGeom prst="ellipse">
            <a:avLst/>
          </a:prstGeom>
          <a:no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sp>
        <p:nvSpPr>
          <p:cNvPr id="13" name="TextBox 12"/>
          <p:cNvSpPr txBox="1"/>
          <p:nvPr/>
        </p:nvSpPr>
        <p:spPr>
          <a:xfrm>
            <a:off x="742950" y="1752600"/>
            <a:ext cx="6806048" cy="1600438"/>
          </a:xfrm>
          <a:prstGeom prst="rect">
            <a:avLst/>
          </a:prstGeom>
          <a:solidFill>
            <a:schemeClr val="bg1">
              <a:lumMod val="85000"/>
            </a:schemeClr>
          </a:solidFill>
          <a:ln>
            <a:solidFill>
              <a:schemeClr val="tx1"/>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b="1" dirty="0" smtClean="0">
                <a:solidFill>
                  <a:srgbClr val="000000"/>
                </a:solidFill>
                <a:latin typeface="Lucida Sans Typewriter" pitchFamily="49" charset="0"/>
              </a:rPr>
              <a:t>GET /</a:t>
            </a:r>
            <a:r>
              <a:rPr lang="en-US" sz="1400" b="1" dirty="0" err="1" smtClean="0">
                <a:solidFill>
                  <a:srgbClr val="000000"/>
                </a:solidFill>
                <a:latin typeface="Lucida Sans Typewriter" pitchFamily="49" charset="0"/>
              </a:rPr>
              <a:t>search.php?item</a:t>
            </a:r>
            <a:r>
              <a:rPr lang="en-US" sz="1400" b="1" dirty="0" smtClean="0">
                <a:solidFill>
                  <a:srgbClr val="000000"/>
                </a:solidFill>
                <a:latin typeface="Lucida Sans Typewriter" pitchFamily="49" charset="0"/>
              </a:rPr>
              <a:t>=</a:t>
            </a:r>
            <a:r>
              <a:rPr lang="en-US" sz="1400" b="1" dirty="0" err="1" smtClean="0">
                <a:solidFill>
                  <a:srgbClr val="FF0000"/>
                </a:solidFill>
                <a:latin typeface="Lucida Sans Typewriter" pitchFamily="49" charset="0"/>
              </a:rPr>
              <a:t>Shirt</a:t>
            </a:r>
            <a:r>
              <a:rPr lang="en-US" sz="1400" b="1" dirty="0" err="1" smtClean="0">
                <a:solidFill>
                  <a:srgbClr val="000000"/>
                </a:solidFill>
                <a:latin typeface="Lucida Sans Typewriter" pitchFamily="49" charset="0"/>
              </a:rPr>
              <a:t>&amp;color</a:t>
            </a:r>
            <a:r>
              <a:rPr lang="en-US" sz="1400" b="1" dirty="0">
                <a:solidFill>
                  <a:srgbClr val="000000"/>
                </a:solidFill>
                <a:latin typeface="Lucida Sans Typewriter" pitchFamily="49" charset="0"/>
              </a:rPr>
              <a:t>=</a:t>
            </a:r>
            <a:r>
              <a:rPr lang="en-US" sz="1400" b="1" dirty="0" smtClean="0">
                <a:solidFill>
                  <a:srgbClr val="FF0000"/>
                </a:solidFill>
                <a:latin typeface="Lucida Sans Typewriter" pitchFamily="49" charset="0"/>
              </a:rPr>
              <a:t>Blue</a:t>
            </a:r>
            <a:r>
              <a:rPr lang="en-US" sz="1400" b="1" dirty="0" smtClean="0">
                <a:solidFill>
                  <a:srgbClr val="000000"/>
                </a:solidFill>
                <a:latin typeface="Lucida Sans Typewriter" pitchFamily="49" charset="0"/>
              </a:rPr>
              <a:t> HTTP/1.1</a:t>
            </a:r>
          </a:p>
          <a:p>
            <a:pPr defTabSz="457200" fontAlgn="base">
              <a:spcBef>
                <a:spcPct val="0"/>
              </a:spcBef>
              <a:spcAft>
                <a:spcPct val="0"/>
              </a:spcAft>
              <a:buClr>
                <a:srgbClr val="000000"/>
              </a:buClr>
              <a:buSzPct val="100000"/>
              <a:buFont typeface="Times New Roman" pitchFamily="16" charset="0"/>
              <a:buNone/>
            </a:pPr>
            <a:r>
              <a:rPr lang="en-US" sz="1400" b="1" dirty="0" smtClean="0">
                <a:solidFill>
                  <a:srgbClr val="000000"/>
                </a:solidFill>
                <a:latin typeface="Lucida Sans Typewriter" pitchFamily="49" charset="0"/>
              </a:rPr>
              <a:t>Accept: text/html, application/</a:t>
            </a:r>
            <a:r>
              <a:rPr lang="en-US" sz="1400" b="1" dirty="0" err="1" smtClean="0">
                <a:solidFill>
                  <a:srgbClr val="000000"/>
                </a:solidFill>
                <a:latin typeface="Lucida Sans Typewriter" pitchFamily="49" charset="0"/>
              </a:rPr>
              <a:t>xhtml+xml</a:t>
            </a:r>
            <a:r>
              <a:rPr lang="en-US" sz="1400" b="1" dirty="0" smtClean="0">
                <a:solidFill>
                  <a:srgbClr val="000000"/>
                </a:solidFill>
                <a:latin typeface="Lucida Sans Typewriter" pitchFamily="49" charset="0"/>
              </a:rPr>
              <a:t>, */*</a:t>
            </a:r>
          </a:p>
          <a:p>
            <a:pPr defTabSz="457200" fontAlgn="base">
              <a:spcBef>
                <a:spcPct val="0"/>
              </a:spcBef>
              <a:spcAft>
                <a:spcPct val="0"/>
              </a:spcAft>
              <a:buClr>
                <a:srgbClr val="000000"/>
              </a:buClr>
              <a:buSzPct val="100000"/>
              <a:buFont typeface="Times New Roman" pitchFamily="16" charset="0"/>
              <a:buNone/>
            </a:pPr>
            <a:r>
              <a:rPr lang="en-US" sz="1400" b="1" dirty="0" err="1" smtClean="0">
                <a:solidFill>
                  <a:srgbClr val="000000"/>
                </a:solidFill>
                <a:latin typeface="Lucida Sans Typewriter" pitchFamily="49" charset="0"/>
              </a:rPr>
              <a:t>Referer</a:t>
            </a:r>
            <a:r>
              <a:rPr lang="en-US" sz="1400" b="1" dirty="0" smtClean="0">
                <a:solidFill>
                  <a:srgbClr val="000000"/>
                </a:solidFill>
                <a:latin typeface="Lucida Sans Typewriter" pitchFamily="49" charset="0"/>
              </a:rPr>
              <a:t>: http://</a:t>
            </a:r>
            <a:r>
              <a:rPr lang="en-US" sz="1400" b="1" dirty="0" err="1" smtClean="0">
                <a:solidFill>
                  <a:srgbClr val="000000"/>
                </a:solidFill>
                <a:latin typeface="Lucida Sans Typewriter" pitchFamily="49" charset="0"/>
              </a:rPr>
              <a:t>www.webscantest.com</a:t>
            </a:r>
            <a:r>
              <a:rPr lang="en-US" sz="1400" b="1" dirty="0" smtClean="0">
                <a:solidFill>
                  <a:srgbClr val="000000"/>
                </a:solidFill>
                <a:latin typeface="Lucida Sans Typewriter" pitchFamily="49" charset="0"/>
              </a:rPr>
              <a:t>/</a:t>
            </a:r>
            <a:r>
              <a:rPr lang="en-US" sz="1400" b="1" dirty="0" err="1" smtClean="0">
                <a:solidFill>
                  <a:srgbClr val="000000"/>
                </a:solidFill>
                <a:latin typeface="Lucida Sans Typewriter" pitchFamily="49" charset="0"/>
              </a:rPr>
              <a:t>crosstraining</a:t>
            </a:r>
            <a:r>
              <a:rPr lang="en-US" sz="1400" b="1" dirty="0" smtClean="0">
                <a:solidFill>
                  <a:srgbClr val="000000"/>
                </a:solidFill>
                <a:latin typeface="Lucida Sans Typewriter" pitchFamily="49" charset="0"/>
              </a:rPr>
              <a:t>/</a:t>
            </a:r>
          </a:p>
          <a:p>
            <a:pPr defTabSz="457200" fontAlgn="base">
              <a:spcBef>
                <a:spcPct val="0"/>
              </a:spcBef>
              <a:spcAft>
                <a:spcPct val="0"/>
              </a:spcAft>
              <a:buClr>
                <a:srgbClr val="000000"/>
              </a:buClr>
              <a:buSzPct val="100000"/>
              <a:buFont typeface="Times New Roman" pitchFamily="16" charset="0"/>
              <a:buNone/>
            </a:pPr>
            <a:r>
              <a:rPr lang="en-US" sz="1400" b="1" dirty="0" smtClean="0">
                <a:solidFill>
                  <a:srgbClr val="000000"/>
                </a:solidFill>
                <a:latin typeface="Lucida Sans Typewriter" pitchFamily="49" charset="0"/>
              </a:rPr>
              <a:t>Accept-Language: en-US</a:t>
            </a:r>
          </a:p>
          <a:p>
            <a:pPr defTabSz="457200" fontAlgn="base">
              <a:spcBef>
                <a:spcPct val="0"/>
              </a:spcBef>
              <a:spcAft>
                <a:spcPct val="0"/>
              </a:spcAft>
              <a:buClr>
                <a:srgbClr val="000000"/>
              </a:buClr>
              <a:buSzPct val="100000"/>
              <a:buFont typeface="Times New Roman" pitchFamily="16" charset="0"/>
              <a:buNone/>
            </a:pPr>
            <a:r>
              <a:rPr lang="en-US" sz="1400" b="1" dirty="0" smtClean="0">
                <a:solidFill>
                  <a:srgbClr val="000000"/>
                </a:solidFill>
                <a:latin typeface="Lucida Sans Typewriter" pitchFamily="49" charset="0"/>
              </a:rPr>
              <a:t>User-Agent: Mozilla/5.0 (compatible; MSIE 9.0; Windows NT 6.1)</a:t>
            </a:r>
          </a:p>
          <a:p>
            <a:pPr defTabSz="457200" fontAlgn="base">
              <a:spcBef>
                <a:spcPct val="0"/>
              </a:spcBef>
              <a:spcAft>
                <a:spcPct val="0"/>
              </a:spcAft>
              <a:buClr>
                <a:srgbClr val="000000"/>
              </a:buClr>
              <a:buSzPct val="100000"/>
              <a:buFont typeface="Times New Roman" pitchFamily="16" charset="0"/>
              <a:buNone/>
            </a:pPr>
            <a:r>
              <a:rPr lang="en-US" sz="1400" b="1" dirty="0" smtClean="0">
                <a:solidFill>
                  <a:srgbClr val="000000"/>
                </a:solidFill>
                <a:latin typeface="Lucida Sans Typewriter" pitchFamily="49" charset="0"/>
              </a:rPr>
              <a:t>Host: </a:t>
            </a:r>
            <a:r>
              <a:rPr lang="en-US" sz="1400" b="1" dirty="0" smtClean="0">
                <a:solidFill>
                  <a:srgbClr val="000000"/>
                </a:solidFill>
                <a:latin typeface="Lucida Sans Typewriter" pitchFamily="49" charset="0"/>
                <a:hlinkClick r:id="rId4"/>
              </a:rPr>
              <a:t>www.webscantest.com</a:t>
            </a:r>
            <a:endParaRPr lang="en-US" sz="1400" b="1" dirty="0" smtClean="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r>
              <a:rPr lang="en-US" sz="1400" b="1" dirty="0" smtClean="0">
                <a:solidFill>
                  <a:srgbClr val="000000"/>
                </a:solidFill>
                <a:latin typeface="Lucida Sans Typewriter" pitchFamily="49" charset="0"/>
              </a:rPr>
              <a:t>Cookie: SESSIONIS=aslkjhalasdhh2979jhfac78h</a:t>
            </a:r>
          </a:p>
        </p:txBody>
      </p:sp>
      <p:sp>
        <p:nvSpPr>
          <p:cNvPr id="15" name="TextBox 14"/>
          <p:cNvSpPr txBox="1"/>
          <p:nvPr/>
        </p:nvSpPr>
        <p:spPr>
          <a:xfrm>
            <a:off x="800100" y="4114803"/>
            <a:ext cx="7372300" cy="2031325"/>
          </a:xfrm>
          <a:prstGeom prst="rect">
            <a:avLst/>
          </a:prstGeom>
          <a:solidFill>
            <a:schemeClr val="bg1">
              <a:lumMod val="85000"/>
            </a:schemeClr>
          </a:solidFill>
          <a:ln>
            <a:solidFill>
              <a:schemeClr val="tx1"/>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b="1" dirty="0" smtClean="0">
                <a:solidFill>
                  <a:srgbClr val="000000"/>
                </a:solidFill>
                <a:latin typeface="Lucida Sans Typewriter" pitchFamily="49" charset="0"/>
              </a:rPr>
              <a:t>POST </a:t>
            </a:r>
            <a:r>
              <a:rPr lang="en-US" sz="1400" b="1" dirty="0">
                <a:solidFill>
                  <a:srgbClr val="000000"/>
                </a:solidFill>
                <a:latin typeface="Lucida Sans Typewriter" pitchFamily="49" charset="0"/>
              </a:rPr>
              <a:t>/</a:t>
            </a:r>
            <a:r>
              <a:rPr lang="en-US" sz="1400" b="1" dirty="0" err="1" smtClean="0">
                <a:solidFill>
                  <a:srgbClr val="000000"/>
                </a:solidFill>
                <a:latin typeface="Lucida Sans Typewriter" pitchFamily="49" charset="0"/>
              </a:rPr>
              <a:t>search.php</a:t>
            </a:r>
            <a:r>
              <a:rPr lang="en-US" sz="1400" b="1" dirty="0" smtClean="0">
                <a:solidFill>
                  <a:srgbClr val="000000"/>
                </a:solidFill>
                <a:latin typeface="Lucida Sans Typewriter" pitchFamily="49" charset="0"/>
              </a:rPr>
              <a:t> HTTP</a:t>
            </a:r>
            <a:r>
              <a:rPr lang="en-US" sz="1400" b="1" dirty="0">
                <a:solidFill>
                  <a:srgbClr val="000000"/>
                </a:solidFill>
                <a:latin typeface="Lucida Sans Typewriter" pitchFamily="49" charset="0"/>
              </a:rPr>
              <a:t>/1.1</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Accept: text/html, application/</a:t>
            </a:r>
            <a:r>
              <a:rPr lang="en-US" sz="1400" b="1" dirty="0" err="1">
                <a:solidFill>
                  <a:srgbClr val="000000"/>
                </a:solidFill>
                <a:latin typeface="Lucida Sans Typewriter" pitchFamily="49" charset="0"/>
              </a:rPr>
              <a:t>xhtml+xml</a:t>
            </a:r>
            <a:r>
              <a:rPr lang="en-US" sz="1400" b="1" dirty="0">
                <a:solidFill>
                  <a:srgbClr val="000000"/>
                </a:solidFill>
                <a:latin typeface="Lucida Sans Typewriter" pitchFamily="49" charset="0"/>
              </a:rPr>
              <a:t>, */*</a:t>
            </a:r>
          </a:p>
          <a:p>
            <a:pPr defTabSz="457200" fontAlgn="base">
              <a:spcBef>
                <a:spcPct val="0"/>
              </a:spcBef>
              <a:spcAft>
                <a:spcPct val="0"/>
              </a:spcAft>
              <a:buClr>
                <a:srgbClr val="000000"/>
              </a:buClr>
              <a:buSzPct val="100000"/>
              <a:buFont typeface="Times New Roman" pitchFamily="16" charset="0"/>
              <a:buNone/>
            </a:pPr>
            <a:r>
              <a:rPr lang="en-US" sz="1400" b="1" dirty="0" err="1">
                <a:solidFill>
                  <a:srgbClr val="000000"/>
                </a:solidFill>
                <a:latin typeface="Lucida Sans Typewriter" pitchFamily="49" charset="0"/>
              </a:rPr>
              <a:t>Referer</a:t>
            </a:r>
            <a:r>
              <a:rPr lang="en-US" sz="1400" b="1" dirty="0">
                <a:solidFill>
                  <a:srgbClr val="000000"/>
                </a:solidFill>
                <a:latin typeface="Lucida Sans Typewriter" pitchFamily="49" charset="0"/>
              </a:rPr>
              <a:t>: http://</a:t>
            </a:r>
            <a:r>
              <a:rPr lang="en-US" sz="1400" b="1" dirty="0" err="1">
                <a:solidFill>
                  <a:srgbClr val="000000"/>
                </a:solidFill>
                <a:latin typeface="Lucida Sans Typewriter" pitchFamily="49" charset="0"/>
              </a:rPr>
              <a:t>www.webscantest.com</a:t>
            </a:r>
            <a:r>
              <a:rPr lang="en-US" sz="1400" b="1" dirty="0">
                <a:solidFill>
                  <a:srgbClr val="000000"/>
                </a:solidFill>
                <a:latin typeface="Lucida Sans Typewriter" pitchFamily="49" charset="0"/>
              </a:rPr>
              <a:t>/</a:t>
            </a:r>
            <a:r>
              <a:rPr lang="en-US" sz="1400" b="1" dirty="0" err="1">
                <a:solidFill>
                  <a:srgbClr val="000000"/>
                </a:solidFill>
                <a:latin typeface="Lucida Sans Typewriter" pitchFamily="49" charset="0"/>
              </a:rPr>
              <a:t>crosstraining</a:t>
            </a:r>
            <a:r>
              <a:rPr lang="en-US" sz="1400" b="1" dirty="0">
                <a:solidFill>
                  <a:srgbClr val="000000"/>
                </a:solidFill>
                <a:latin typeface="Lucida Sans Typewriter" pitchFamily="49" charset="0"/>
              </a:rPr>
              <a:t>/</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Accept-Language: en-US</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User-Agent: Mozilla/5.0 (compatible; MSIE 9.0; Windows NT 6.1)</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Host: </a:t>
            </a:r>
            <a:r>
              <a:rPr lang="en-US" sz="1400" b="1" dirty="0">
                <a:solidFill>
                  <a:srgbClr val="000000"/>
                </a:solidFill>
                <a:latin typeface="Lucida Sans Typewriter" pitchFamily="49" charset="0"/>
                <a:hlinkClick r:id="rId4"/>
              </a:rPr>
              <a:t>www.webscantest.com</a:t>
            </a:r>
            <a:endParaRPr lang="en-US" sz="1400" b="1" dirty="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Cookie: SESSIONIS=</a:t>
            </a:r>
            <a:r>
              <a:rPr lang="en-US" sz="1400" b="1" dirty="0" smtClean="0">
                <a:solidFill>
                  <a:srgbClr val="000000"/>
                </a:solidFill>
                <a:latin typeface="Lucida Sans Typewriter" pitchFamily="49" charset="0"/>
              </a:rPr>
              <a:t>aslkjhalasdhh2979jhfac78h</a:t>
            </a:r>
          </a:p>
          <a:p>
            <a:pPr defTabSz="457200" fontAlgn="base">
              <a:spcBef>
                <a:spcPct val="0"/>
              </a:spcBef>
              <a:spcAft>
                <a:spcPct val="0"/>
              </a:spcAft>
              <a:buClr>
                <a:srgbClr val="000000"/>
              </a:buClr>
              <a:buSzPct val="100000"/>
              <a:buFont typeface="Times New Roman" pitchFamily="16" charset="0"/>
              <a:buNone/>
            </a:pPr>
            <a:endParaRPr lang="en-US" sz="1400" b="1" dirty="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item=</a:t>
            </a:r>
            <a:r>
              <a:rPr lang="en-US" sz="1400" b="1" dirty="0" err="1">
                <a:solidFill>
                  <a:srgbClr val="FF0000"/>
                </a:solidFill>
                <a:latin typeface="Lucida Sans Typewriter" pitchFamily="49" charset="0"/>
              </a:rPr>
              <a:t>Shirt</a:t>
            </a:r>
            <a:r>
              <a:rPr lang="en-US" sz="1400" b="1" dirty="0" err="1">
                <a:solidFill>
                  <a:srgbClr val="000000"/>
                </a:solidFill>
                <a:latin typeface="Lucida Sans Typewriter" pitchFamily="49" charset="0"/>
              </a:rPr>
              <a:t>&amp;color</a:t>
            </a:r>
            <a:r>
              <a:rPr lang="en-US" sz="1400" b="1" dirty="0">
                <a:solidFill>
                  <a:srgbClr val="000000"/>
                </a:solidFill>
                <a:latin typeface="Lucida Sans Typewriter" pitchFamily="49" charset="0"/>
              </a:rPr>
              <a:t>=</a:t>
            </a:r>
            <a:r>
              <a:rPr lang="en-US" sz="1400" b="1" dirty="0">
                <a:solidFill>
                  <a:srgbClr val="FF0000"/>
                </a:solidFill>
                <a:latin typeface="Lucida Sans Typewriter" pitchFamily="49" charset="0"/>
              </a:rPr>
              <a:t>Blue</a:t>
            </a:r>
            <a:r>
              <a:rPr lang="en-US" sz="1400" b="1" dirty="0">
                <a:solidFill>
                  <a:srgbClr val="000000"/>
                </a:solidFill>
                <a:latin typeface="Lucida Sans Typewriter" pitchFamily="49" charset="0"/>
              </a:rPr>
              <a:t> </a:t>
            </a:r>
          </a:p>
        </p:txBody>
      </p:sp>
    </p:spTree>
    <p:extLst>
      <p:ext uri="{BB962C8B-B14F-4D97-AF65-F5344CB8AC3E}">
        <p14:creationId xmlns:p14="http://schemas.microsoft.com/office/powerpoint/2010/main" val="190257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044624" y="404664"/>
            <a:ext cx="4427984" cy="6324600"/>
          </a:xfrm>
        </p:spPr>
        <p:txBody>
          <a:bodyPr>
            <a:normAutofit/>
          </a:bodyPr>
          <a:lstStyle/>
          <a:p>
            <a:pPr marL="0" indent="0" algn="r">
              <a:buNone/>
            </a:pPr>
            <a:r>
              <a:rPr lang="en-US" sz="2000" b="1" dirty="0"/>
              <a:t>AJAX </a:t>
            </a:r>
            <a:r>
              <a:rPr lang="en-US" sz="2000" b="1" dirty="0" smtClean="0"/>
              <a:t>&amp; Mobile</a:t>
            </a:r>
            <a:endParaRPr lang="en-US" sz="2000" b="1" dirty="0"/>
          </a:p>
          <a:p>
            <a:pPr marL="457200" lvl="1" indent="0" algn="r">
              <a:buNone/>
            </a:pPr>
            <a:r>
              <a:rPr lang="en-US" sz="1400" b="1" dirty="0"/>
              <a:t>REST: </a:t>
            </a:r>
            <a:r>
              <a:rPr lang="en-US" sz="1400" b="1" dirty="0" err="1"/>
              <a:t>REpresentational</a:t>
            </a:r>
            <a:r>
              <a:rPr lang="en-US" sz="1400" b="1" dirty="0"/>
              <a:t> </a:t>
            </a:r>
            <a:r>
              <a:rPr lang="en-US" sz="1400" b="1" dirty="0" smtClean="0"/>
              <a:t>State Transfer</a:t>
            </a:r>
            <a:endParaRPr lang="en-US" sz="1400" b="1" dirty="0" smtClean="0"/>
          </a:p>
          <a:p>
            <a:pPr marL="914400" lvl="2" indent="0" algn="r">
              <a:buNone/>
            </a:pPr>
            <a:r>
              <a:rPr lang="en-US" sz="1600" dirty="0" smtClean="0"/>
              <a:t>Custom </a:t>
            </a:r>
            <a:r>
              <a:rPr lang="en-US" sz="1600" dirty="0"/>
              <a:t>URL </a:t>
            </a:r>
            <a:r>
              <a:rPr lang="en-US" sz="1600" dirty="0" smtClean="0"/>
              <a:t>handlers</a:t>
            </a:r>
          </a:p>
          <a:p>
            <a:pPr marL="914400" lvl="2" indent="0" algn="r">
              <a:buNone/>
            </a:pPr>
            <a:r>
              <a:rPr lang="en-US" sz="1600" dirty="0" smtClean="0"/>
              <a:t>XML </a:t>
            </a:r>
            <a:r>
              <a:rPr lang="en-US" sz="1600" dirty="0"/>
              <a:t>Formats</a:t>
            </a:r>
          </a:p>
          <a:p>
            <a:pPr marL="457200" lvl="1" indent="0" algn="r">
              <a:buNone/>
            </a:pPr>
            <a:r>
              <a:rPr lang="en-US" sz="1400" dirty="0"/>
              <a:t/>
            </a:r>
            <a:br>
              <a:rPr lang="en-US" sz="1400" dirty="0"/>
            </a:br>
            <a:endParaRPr lang="en-US" sz="1400" dirty="0"/>
          </a:p>
          <a:p>
            <a:pPr marL="457200" lvl="1" indent="0" algn="r">
              <a:buNone/>
            </a:pPr>
            <a:r>
              <a:rPr lang="en-US" sz="1400" b="1" dirty="0" smtClean="0"/>
              <a:t>JSON</a:t>
            </a:r>
            <a:r>
              <a:rPr lang="en-US" sz="1400" b="1" dirty="0"/>
              <a:t>: JavaScript Object Notation</a:t>
            </a:r>
            <a:br>
              <a:rPr lang="en-US" sz="1400" b="1" dirty="0"/>
            </a:br>
            <a:r>
              <a:rPr lang="en-US" sz="1400" b="1" dirty="0" smtClean="0"/>
              <a:t/>
            </a:r>
            <a:br>
              <a:rPr lang="en-US" sz="1400" b="1" dirty="0" smtClean="0"/>
            </a:br>
            <a:endParaRPr lang="en-US" sz="1400" b="1" dirty="0"/>
          </a:p>
          <a:p>
            <a:pPr marL="457200" lvl="1" indent="0" algn="r">
              <a:buNone/>
            </a:pPr>
            <a:endParaRPr lang="en-US" sz="1400" dirty="0"/>
          </a:p>
          <a:p>
            <a:pPr marL="0" indent="0" algn="r">
              <a:buNone/>
            </a:pPr>
            <a:r>
              <a:rPr lang="en-US" sz="1600" b="1" dirty="0"/>
              <a:t>Flash &amp; Flex </a:t>
            </a:r>
            <a:r>
              <a:rPr lang="en-US" sz="1600" b="1" dirty="0" smtClean="0"/>
              <a:t>Applications: AMF</a:t>
            </a:r>
            <a:br>
              <a:rPr lang="en-US" sz="1600" b="1" dirty="0" smtClean="0"/>
            </a:br>
            <a:r>
              <a:rPr lang="en-US" sz="1600" b="1" dirty="0"/>
              <a:t/>
            </a:r>
            <a:br>
              <a:rPr lang="en-US" sz="1600" b="1" dirty="0"/>
            </a:br>
            <a:r>
              <a:rPr lang="en-US" sz="1600" b="1" dirty="0" smtClean="0"/>
              <a:t/>
            </a:r>
            <a:br>
              <a:rPr lang="en-US" sz="1600" b="1" dirty="0" smtClean="0"/>
            </a:br>
            <a:r>
              <a:rPr lang="en-US" sz="1600" b="1" dirty="0"/>
              <a:t/>
            </a:r>
            <a:br>
              <a:rPr lang="en-US" sz="1600" b="1" dirty="0"/>
            </a:br>
            <a:r>
              <a:rPr lang="en-US" sz="1600" b="1" dirty="0"/>
              <a:t/>
            </a:r>
            <a:br>
              <a:rPr lang="en-US" sz="1600" b="1" dirty="0"/>
            </a:br>
            <a:endParaRPr lang="en-US" sz="1600" b="1" dirty="0"/>
          </a:p>
          <a:p>
            <a:pPr marL="0" indent="0" algn="r">
              <a:buNone/>
            </a:pPr>
            <a:endParaRPr lang="en-US" sz="1600" b="1" dirty="0" smtClean="0"/>
          </a:p>
          <a:p>
            <a:pPr marL="0" indent="0" algn="r">
              <a:buNone/>
            </a:pPr>
            <a:r>
              <a:rPr lang="en-US" sz="1600" b="1" dirty="0" smtClean="0"/>
              <a:t>Many </a:t>
            </a:r>
            <a:r>
              <a:rPr lang="en-US" sz="1600" b="1" dirty="0"/>
              <a:t>others: </a:t>
            </a:r>
            <a:r>
              <a:rPr lang="en-US" sz="1600" dirty="0" smtClean="0"/>
              <a:t>GWT</a:t>
            </a:r>
            <a:r>
              <a:rPr lang="en-US" sz="1600" dirty="0"/>
              <a:t>, SOAP, </a:t>
            </a:r>
            <a:r>
              <a:rPr lang="en-US" sz="1600" dirty="0" smtClean="0"/>
              <a:t/>
            </a:r>
            <a:br>
              <a:rPr lang="en-US" sz="1600" dirty="0" smtClean="0"/>
            </a:br>
            <a:r>
              <a:rPr lang="en-US" sz="1600" dirty="0" smtClean="0"/>
              <a:t>XML-RPC </a:t>
            </a:r>
            <a:r>
              <a:rPr lang="en-US" sz="1600" dirty="0"/>
              <a:t>&amp; custom </a:t>
            </a:r>
            <a:r>
              <a:rPr lang="en-US" sz="1600" dirty="0" smtClean="0"/>
              <a:t>formats</a:t>
            </a:r>
            <a:endParaRPr lang="en-US" sz="1600" dirty="0"/>
          </a:p>
        </p:txBody>
      </p:sp>
      <p:sp>
        <p:nvSpPr>
          <p:cNvPr id="10" name="TextBox 9"/>
          <p:cNvSpPr txBox="1"/>
          <p:nvPr/>
        </p:nvSpPr>
        <p:spPr>
          <a:xfrm>
            <a:off x="3563888" y="1600202"/>
            <a:ext cx="5465812" cy="954107"/>
          </a:xfrm>
          <a:prstGeom prst="rect">
            <a:avLst/>
          </a:prstGeom>
          <a:solidFill>
            <a:schemeClr val="bg1">
              <a:lumMod val="85000"/>
            </a:schemeClr>
          </a:solidFill>
          <a:ln>
            <a:solidFill>
              <a:schemeClr val="tx1"/>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POST /rest/</a:t>
            </a:r>
            <a:br>
              <a:rPr lang="en-US" sz="1400" b="1" dirty="0">
                <a:solidFill>
                  <a:srgbClr val="000000"/>
                </a:solidFill>
                <a:latin typeface="Lucida Sans Typewriter" pitchFamily="49" charset="0"/>
              </a:rPr>
            </a:br>
            <a:r>
              <a:rPr lang="en-US" sz="1400" b="1" dirty="0">
                <a:solidFill>
                  <a:srgbClr val="000000"/>
                </a:solidFill>
                <a:latin typeface="Lucida Sans Typewriter" pitchFamily="49" charset="0"/>
              </a:rPr>
              <a:t/>
            </a:r>
            <a:br>
              <a:rPr lang="en-US" sz="1400" b="1" dirty="0">
                <a:solidFill>
                  <a:srgbClr val="000000"/>
                </a:solidFill>
                <a:latin typeface="Lucida Sans Typewriter" pitchFamily="49" charset="0"/>
              </a:rPr>
            </a:br>
            <a:r>
              <a:rPr lang="en-US" sz="1400" b="1" dirty="0">
                <a:solidFill>
                  <a:srgbClr val="000000"/>
                </a:solidFill>
                <a:latin typeface="Lucida Sans Typewriter" pitchFamily="49" charset="0"/>
              </a:rPr>
              <a:t>&lt;search&gt;&lt;item&gt;</a:t>
            </a:r>
            <a:r>
              <a:rPr lang="en-US" sz="1400" b="1" dirty="0">
                <a:solidFill>
                  <a:srgbClr val="FF0000"/>
                </a:solidFill>
                <a:latin typeface="Lucida Sans Typewriter" pitchFamily="49" charset="0"/>
              </a:rPr>
              <a:t>Shirt</a:t>
            </a:r>
            <a:r>
              <a:rPr lang="en-US" sz="1400" b="1" dirty="0">
                <a:solidFill>
                  <a:srgbClr val="000000"/>
                </a:solidFill>
                <a:latin typeface="Lucida Sans Typewriter" pitchFamily="49" charset="0"/>
              </a:rPr>
              <a:t>&lt;/item&gt;&lt;color&gt;</a:t>
            </a:r>
            <a:r>
              <a:rPr lang="en-US" sz="1400" b="1" dirty="0">
                <a:solidFill>
                  <a:srgbClr val="FF0000"/>
                </a:solidFill>
                <a:latin typeface="Lucida Sans Typewriter" pitchFamily="49" charset="0"/>
              </a:rPr>
              <a:t>Blue</a:t>
            </a:r>
            <a:r>
              <a:rPr lang="en-US" sz="1400" b="1" dirty="0">
                <a:solidFill>
                  <a:srgbClr val="000000"/>
                </a:solidFill>
                <a:latin typeface="Lucida Sans Typewriter" pitchFamily="49" charset="0"/>
              </a:rPr>
              <a:t>&lt;/color&gt;&lt;/search&gt;</a:t>
            </a:r>
            <a:endParaRPr lang="en-US" sz="1400" b="1" dirty="0">
              <a:solidFill>
                <a:srgbClr val="FF0000"/>
              </a:solidFill>
              <a:latin typeface="Lucida Sans Typewriter" pitchFamily="49" charset="0"/>
            </a:endParaRPr>
          </a:p>
        </p:txBody>
      </p:sp>
      <p:sp>
        <p:nvSpPr>
          <p:cNvPr id="11" name="TextBox 10"/>
          <p:cNvSpPr txBox="1"/>
          <p:nvPr/>
        </p:nvSpPr>
        <p:spPr>
          <a:xfrm>
            <a:off x="3563888" y="2590800"/>
            <a:ext cx="5465812" cy="738664"/>
          </a:xfrm>
          <a:prstGeom prst="rect">
            <a:avLst/>
          </a:prstGeom>
          <a:solidFill>
            <a:schemeClr val="bg1">
              <a:lumMod val="85000"/>
            </a:schemeClr>
          </a:solidFill>
          <a:ln>
            <a:solidFill>
              <a:schemeClr val="tx1"/>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POST /</a:t>
            </a:r>
            <a:r>
              <a:rPr lang="en-US" sz="1400" b="1" dirty="0" err="1">
                <a:solidFill>
                  <a:srgbClr val="000000"/>
                </a:solidFill>
                <a:latin typeface="Lucida Sans Typewriter" pitchFamily="49" charset="0"/>
              </a:rPr>
              <a:t>json</a:t>
            </a:r>
            <a:r>
              <a:rPr lang="en-US" sz="1400" b="1" dirty="0">
                <a:solidFill>
                  <a:srgbClr val="000000"/>
                </a:solidFill>
                <a:latin typeface="Lucida Sans Typewriter" pitchFamily="49" charset="0"/>
              </a:rPr>
              <a:t>/</a:t>
            </a:r>
          </a:p>
          <a:p>
            <a:pPr defTabSz="457200" fontAlgn="base">
              <a:spcBef>
                <a:spcPct val="0"/>
              </a:spcBef>
              <a:spcAft>
                <a:spcPct val="0"/>
              </a:spcAft>
              <a:buClr>
                <a:srgbClr val="000000"/>
              </a:buClr>
              <a:buSzPct val="100000"/>
              <a:buFont typeface="Times New Roman" pitchFamily="16" charset="0"/>
              <a:buNone/>
            </a:pPr>
            <a:endParaRPr lang="en-US" sz="1400" b="1" dirty="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{“search”: {“item”: </a:t>
            </a:r>
            <a:r>
              <a:rPr lang="en-US" sz="1400" b="1" dirty="0">
                <a:solidFill>
                  <a:srgbClr val="FF0000"/>
                </a:solidFill>
                <a:latin typeface="Lucida Sans Typewriter" pitchFamily="49" charset="0"/>
              </a:rPr>
              <a:t>Shirt</a:t>
            </a:r>
            <a:r>
              <a:rPr lang="en-US" sz="1400" b="1" dirty="0">
                <a:solidFill>
                  <a:srgbClr val="000000"/>
                </a:solidFill>
                <a:latin typeface="Lucida Sans Typewriter" pitchFamily="49" charset="0"/>
              </a:rPr>
              <a:t> ; “color”: </a:t>
            </a:r>
            <a:r>
              <a:rPr lang="en-US" sz="1400" b="1" dirty="0">
                <a:solidFill>
                  <a:srgbClr val="FF0000"/>
                </a:solidFill>
                <a:latin typeface="Lucida Sans Typewriter" pitchFamily="49" charset="0"/>
              </a:rPr>
              <a:t>Blue</a:t>
            </a:r>
            <a:r>
              <a:rPr lang="en-US" sz="1400" b="1" dirty="0">
                <a:solidFill>
                  <a:srgbClr val="000000"/>
                </a:solidFill>
                <a:latin typeface="Lucida Sans Typewriter" pitchFamily="49" charset="0"/>
              </a:rPr>
              <a:t>} } </a:t>
            </a:r>
            <a:endParaRPr lang="en-US" sz="1400" b="1" dirty="0">
              <a:solidFill>
                <a:srgbClr val="FF0000"/>
              </a:solidFill>
              <a:latin typeface="Lucida Sans Typewriter" pitchFamily="49" charset="0"/>
            </a:endParaRPr>
          </a:p>
        </p:txBody>
      </p:sp>
      <p:sp>
        <p:nvSpPr>
          <p:cNvPr id="12" name="TextBox 11"/>
          <p:cNvSpPr txBox="1"/>
          <p:nvPr/>
        </p:nvSpPr>
        <p:spPr>
          <a:xfrm>
            <a:off x="3563888" y="3733801"/>
            <a:ext cx="5465812" cy="2031325"/>
          </a:xfrm>
          <a:prstGeom prst="rect">
            <a:avLst/>
          </a:prstGeom>
          <a:solidFill>
            <a:schemeClr val="bg1">
              <a:lumMod val="85000"/>
            </a:schemeClr>
          </a:solidFill>
          <a:ln>
            <a:solidFill>
              <a:schemeClr val="tx1"/>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POST /</a:t>
            </a:r>
            <a:r>
              <a:rPr lang="en-US" sz="1400" b="1" dirty="0" err="1">
                <a:solidFill>
                  <a:srgbClr val="000000"/>
                </a:solidFill>
                <a:latin typeface="Lucida Sans Typewriter" pitchFamily="49" charset="0"/>
              </a:rPr>
              <a:t>amf</a:t>
            </a:r>
            <a:r>
              <a:rPr lang="en-US" sz="1400" b="1" dirty="0">
                <a:solidFill>
                  <a:srgbClr val="000000"/>
                </a:solidFill>
                <a:latin typeface="Lucida Sans Typewriter" pitchFamily="49" charset="0"/>
              </a:rPr>
              <a:t>/</a:t>
            </a:r>
            <a:r>
              <a:rPr lang="en-US" sz="1400" b="1" dirty="0" err="1">
                <a:solidFill>
                  <a:srgbClr val="000000"/>
                </a:solidFill>
                <a:latin typeface="Lucida Sans Typewriter" pitchFamily="49" charset="0"/>
              </a:rPr>
              <a:t>amf.php</a:t>
            </a:r>
            <a:endParaRPr lang="en-US" sz="1400" b="1" dirty="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endParaRPr lang="en-US" sz="1400" b="1" dirty="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□□□□□□□□null□□□□/3□□□&lt;</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□□Oflex.messaging.messages.RemotingMessagesource□operation□search□item□color</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a:t>
            </a:r>
            <a:r>
              <a:rPr lang="en-US" sz="1400" b="1" dirty="0">
                <a:solidFill>
                  <a:srgbClr val="FF0000"/>
                </a:solidFill>
                <a:latin typeface="Lucida Sans Typewriter" pitchFamily="49" charset="0"/>
              </a:rPr>
              <a:t>Shirt</a:t>
            </a:r>
            <a:r>
              <a:rPr lang="en-US" sz="1400" b="1" dirty="0">
                <a:solidFill>
                  <a:srgbClr val="000000"/>
                </a:solidFill>
                <a:latin typeface="Lucida Sans Typewriter" pitchFamily="49" charset="0"/>
              </a:rPr>
              <a:t>□	 	</a:t>
            </a:r>
            <a:r>
              <a:rPr lang="en-US" sz="1400" b="1" dirty="0">
                <a:solidFill>
                  <a:srgbClr val="FF0000"/>
                </a:solidFill>
                <a:latin typeface="Lucida Sans Typewriter" pitchFamily="49" charset="0"/>
              </a:rPr>
              <a:t>Blue</a:t>
            </a:r>
            <a:r>
              <a:rPr lang="en-US" sz="1400" b="1" dirty="0">
                <a:solidFill>
                  <a:srgbClr val="000000"/>
                </a:solidFill>
                <a:latin typeface="Lucida Sans Typewriter" pitchFamily="49" charset="0"/>
              </a:rPr>
              <a:t>□</a:t>
            </a:r>
          </a:p>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		DSId□IBA98D1B7-SE1C-6007-6D98-2CEF173C5AF□SEndpoint□my-amf□□IOB63</a:t>
            </a:r>
          </a:p>
        </p:txBody>
      </p:sp>
      <p:sp>
        <p:nvSpPr>
          <p:cNvPr id="13" name="TextBox 12"/>
          <p:cNvSpPr txBox="1"/>
          <p:nvPr/>
        </p:nvSpPr>
        <p:spPr>
          <a:xfrm>
            <a:off x="3563888" y="1143005"/>
            <a:ext cx="5465812" cy="307777"/>
          </a:xfrm>
          <a:prstGeom prst="rect">
            <a:avLst/>
          </a:prstGeom>
          <a:solidFill>
            <a:schemeClr val="bg1">
              <a:lumMod val="85000"/>
            </a:schemeClr>
          </a:solidFill>
          <a:ln>
            <a:solidFill>
              <a:schemeClr val="tx1"/>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GET /rest/search/item/</a:t>
            </a:r>
            <a:r>
              <a:rPr lang="en-US" sz="1400" b="1" dirty="0">
                <a:solidFill>
                  <a:srgbClr val="FF0000"/>
                </a:solidFill>
                <a:latin typeface="Lucida Sans Typewriter" pitchFamily="49" charset="0"/>
              </a:rPr>
              <a:t>Shirt</a:t>
            </a:r>
            <a:r>
              <a:rPr lang="en-US" sz="1400" b="1" dirty="0">
                <a:solidFill>
                  <a:srgbClr val="000000"/>
                </a:solidFill>
                <a:latin typeface="Lucida Sans Typewriter" pitchFamily="49" charset="0"/>
              </a:rPr>
              <a:t>/color/</a:t>
            </a:r>
            <a:r>
              <a:rPr lang="en-US" sz="1400" b="1" dirty="0">
                <a:solidFill>
                  <a:srgbClr val="FF0000"/>
                </a:solidFill>
                <a:latin typeface="Lucida Sans Typewriter" pitchFamily="49" charset="0"/>
              </a:rPr>
              <a:t>Blue</a:t>
            </a:r>
          </a:p>
        </p:txBody>
      </p:sp>
      <p:sp>
        <p:nvSpPr>
          <p:cNvPr id="24" name="TextBox 23"/>
          <p:cNvSpPr txBox="1"/>
          <p:nvPr/>
        </p:nvSpPr>
        <p:spPr>
          <a:xfrm>
            <a:off x="3563888" y="5867400"/>
            <a:ext cx="5465812" cy="738664"/>
          </a:xfrm>
          <a:prstGeom prst="rect">
            <a:avLst/>
          </a:prstGeom>
          <a:solidFill>
            <a:schemeClr val="bg1">
              <a:lumMod val="85000"/>
            </a:schemeClr>
          </a:solidFill>
          <a:ln>
            <a:solidFill>
              <a:schemeClr val="tx1"/>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b="1" dirty="0">
                <a:solidFill>
                  <a:srgbClr val="000000"/>
                </a:solidFill>
                <a:latin typeface="Lucida Sans Typewriter" pitchFamily="49" charset="0"/>
              </a:rPr>
              <a:t>POST </a:t>
            </a:r>
            <a:r>
              <a:rPr lang="en-US" sz="1400" b="1" dirty="0" smtClean="0">
                <a:solidFill>
                  <a:srgbClr val="000000"/>
                </a:solidFill>
                <a:latin typeface="Lucida Sans Typewriter" pitchFamily="49" charset="0"/>
              </a:rPr>
              <a:t>/GWT/</a:t>
            </a:r>
            <a:endParaRPr lang="en-US" sz="1400" b="1" dirty="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endParaRPr lang="en-US" sz="1400" b="1" dirty="0">
              <a:solidFill>
                <a:srgbClr val="000000"/>
              </a:solidFill>
              <a:latin typeface="Lucida Sans Typewriter" pitchFamily="49" charset="0"/>
            </a:endParaRPr>
          </a:p>
          <a:p>
            <a:pPr defTabSz="457200" fontAlgn="base">
              <a:spcBef>
                <a:spcPct val="0"/>
              </a:spcBef>
              <a:spcAft>
                <a:spcPct val="0"/>
              </a:spcAft>
              <a:buClr>
                <a:srgbClr val="000000"/>
              </a:buClr>
              <a:buSzPct val="100000"/>
              <a:buFont typeface="Times New Roman" pitchFamily="16" charset="0"/>
              <a:buNone/>
            </a:pPr>
            <a:r>
              <a:rPr lang="en-US" sz="1400" b="1" dirty="0" err="1" smtClean="0">
                <a:solidFill>
                  <a:srgbClr val="000000"/>
                </a:solidFill>
                <a:latin typeface="Lucida Sans Typewriter" pitchFamily="49" charset="0"/>
              </a:rPr>
              <a:t>Search|</a:t>
            </a:r>
            <a:r>
              <a:rPr lang="en-US" sz="1400" b="1" dirty="0" err="1" smtClean="0">
                <a:solidFill>
                  <a:srgbClr val="FF0000"/>
                </a:solidFill>
                <a:latin typeface="Lucida Sans Typewriter" pitchFamily="49" charset="0"/>
              </a:rPr>
              <a:t>Shirt</a:t>
            </a:r>
            <a:r>
              <a:rPr lang="en-US" sz="1400" b="1" dirty="0" err="1" smtClean="0">
                <a:solidFill>
                  <a:srgbClr val="000000"/>
                </a:solidFill>
                <a:latin typeface="Lucida Sans Typewriter" pitchFamily="49" charset="0"/>
              </a:rPr>
              <a:t>|</a:t>
            </a:r>
            <a:r>
              <a:rPr lang="en-US" sz="1400" b="1" dirty="0" err="1" smtClean="0">
                <a:solidFill>
                  <a:srgbClr val="FF0000"/>
                </a:solidFill>
                <a:latin typeface="Lucida Sans Typewriter" pitchFamily="49" charset="0"/>
              </a:rPr>
              <a:t>Blue</a:t>
            </a:r>
            <a:r>
              <a:rPr lang="en-US" sz="1400" b="1" dirty="0" smtClean="0">
                <a:solidFill>
                  <a:srgbClr val="000000"/>
                </a:solidFill>
                <a:latin typeface="Lucida Sans Typewriter" pitchFamily="49" charset="0"/>
              </a:rPr>
              <a:t>|</a:t>
            </a:r>
            <a:endParaRPr lang="en-US" sz="1400" b="1" dirty="0">
              <a:solidFill>
                <a:srgbClr val="FF0000"/>
              </a:solidFill>
              <a:latin typeface="Lucida Sans Typewriter" pitchFamily="49" charset="0"/>
            </a:endParaRPr>
          </a:p>
        </p:txBody>
      </p:sp>
    </p:spTree>
    <p:extLst>
      <p:ext uri="{BB962C8B-B14F-4D97-AF65-F5344CB8AC3E}">
        <p14:creationId xmlns:p14="http://schemas.microsoft.com/office/powerpoint/2010/main" val="3313614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2057402" y="1600844"/>
            <a:ext cx="1617747" cy="2372733"/>
          </a:xfrm>
          <a:prstGeom prst="rect">
            <a:avLst/>
          </a:prstGeom>
          <a:ln w="98425">
            <a:solidFill>
              <a:srgbClr val="00B050"/>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56" name="Rectangle 55"/>
          <p:cNvSpPr/>
          <p:nvPr/>
        </p:nvSpPr>
        <p:spPr bwMode="auto">
          <a:xfrm>
            <a:off x="2057402" y="1600844"/>
            <a:ext cx="1617747" cy="2372733"/>
          </a:xfrm>
          <a:prstGeom prst="rect">
            <a:avLst/>
          </a:prstGeom>
          <a:ln w="98425">
            <a:solidFill>
              <a:srgbClr val="2D823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5" name="Text Placeholder 4"/>
          <p:cNvSpPr>
            <a:spLocks noGrp="1"/>
          </p:cNvSpPr>
          <p:nvPr>
            <p:ph type="body" sz="quarter" idx="11"/>
          </p:nvPr>
        </p:nvSpPr>
        <p:spPr/>
        <p:txBody>
          <a:bodyPr/>
          <a:lstStyle/>
          <a:p>
            <a:r>
              <a:rPr lang="en-US" dirty="0" smtClean="0">
                <a:solidFill>
                  <a:srgbClr val="595959"/>
                </a:solidFill>
              </a:rPr>
              <a:t>Traditional </a:t>
            </a:r>
            <a:r>
              <a:rPr lang="en-US" dirty="0">
                <a:solidFill>
                  <a:srgbClr val="595959"/>
                </a:solidFill>
              </a:rPr>
              <a:t>Web Crawling &amp; Scanning</a:t>
            </a:r>
          </a:p>
          <a:p>
            <a:endParaRPr lang="en-US" dirty="0"/>
          </a:p>
        </p:txBody>
      </p:sp>
      <p:sp>
        <p:nvSpPr>
          <p:cNvPr id="2" name="Title 1"/>
          <p:cNvSpPr>
            <a:spLocks noGrp="1"/>
          </p:cNvSpPr>
          <p:nvPr>
            <p:ph type="title"/>
          </p:nvPr>
        </p:nvSpPr>
        <p:spPr/>
        <p:txBody>
          <a:bodyPr/>
          <a:lstStyle/>
          <a:p>
            <a:r>
              <a:rPr lang="en-US" dirty="0" smtClean="0"/>
              <a:t>Coverage for Modern Applications</a:t>
            </a:r>
            <a:endParaRPr lang="en-US" dirty="0"/>
          </a:p>
        </p:txBody>
      </p:sp>
      <p:sp>
        <p:nvSpPr>
          <p:cNvPr id="48" name="TextBox 47"/>
          <p:cNvSpPr txBox="1"/>
          <p:nvPr/>
        </p:nvSpPr>
        <p:spPr>
          <a:xfrm>
            <a:off x="2057402" y="1596380"/>
            <a:ext cx="1617747" cy="461665"/>
          </a:xfrm>
          <a:prstGeom prst="rect">
            <a:avLst/>
          </a:prstGeom>
          <a:noFill/>
          <a:ln>
            <a:noFill/>
          </a:ln>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2D823F"/>
                </a:solidFill>
                <a:effectLst>
                  <a:outerShdw blurRad="41275" dist="20320" dir="1800000" algn="tl" rotWithShape="0">
                    <a:srgbClr val="000000">
                      <a:alpha val="40000"/>
                    </a:srgbClr>
                  </a:outerShdw>
                </a:effectLst>
                <a:latin typeface="Lucida Sans Unicode" charset="0"/>
              </a:rPr>
              <a:t>Crawler</a:t>
            </a:r>
          </a:p>
        </p:txBody>
      </p:sp>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9209" y="2694408"/>
            <a:ext cx="1311069" cy="11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Curved Up Arrow 41"/>
          <p:cNvSpPr/>
          <p:nvPr/>
        </p:nvSpPr>
        <p:spPr bwMode="auto">
          <a:xfrm rot="1516481" flipH="1">
            <a:off x="2051592" y="3392563"/>
            <a:ext cx="916775" cy="405120"/>
          </a:xfrm>
          <a:prstGeom prst="curvedUpArrow">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43" name="Curved Up Arrow 42"/>
          <p:cNvSpPr/>
          <p:nvPr/>
        </p:nvSpPr>
        <p:spPr bwMode="auto">
          <a:xfrm rot="1516481" flipV="1">
            <a:off x="2632091" y="2486789"/>
            <a:ext cx="1015791" cy="473973"/>
          </a:xfrm>
          <a:prstGeom prst="curvedUpArrow">
            <a:avLst/>
          </a:prstGeom>
          <a:ln>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109" name="Rectangle 108"/>
          <p:cNvSpPr/>
          <p:nvPr/>
        </p:nvSpPr>
        <p:spPr bwMode="auto">
          <a:xfrm>
            <a:off x="4070464" y="1590209"/>
            <a:ext cx="1903496" cy="2383366"/>
          </a:xfrm>
          <a:prstGeom prst="rect">
            <a:avLst/>
          </a:prstGeom>
          <a:noFill/>
          <a:ln w="98425">
            <a:solidFill>
              <a:schemeClr val="accent6"/>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111" name="TextBox 110"/>
          <p:cNvSpPr txBox="1"/>
          <p:nvPr/>
        </p:nvSpPr>
        <p:spPr>
          <a:xfrm>
            <a:off x="4070464" y="1585748"/>
            <a:ext cx="1903496" cy="830997"/>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005CAB"/>
                </a:solidFill>
                <a:effectLst>
                  <a:outerShdw blurRad="41275" dist="20320" dir="1800000" algn="tl" rotWithShape="0">
                    <a:srgbClr val="000000">
                      <a:alpha val="40000"/>
                    </a:srgbClr>
                  </a:outerShdw>
                </a:effectLst>
                <a:latin typeface="Lucida Sans Unicode" charset="0"/>
              </a:rPr>
              <a:t>Standard Parser</a:t>
            </a:r>
          </a:p>
        </p:txBody>
      </p:sp>
      <p:sp>
        <p:nvSpPr>
          <p:cNvPr id="108" name="TextBox 107"/>
          <p:cNvSpPr txBox="1"/>
          <p:nvPr/>
        </p:nvSpPr>
        <p:spPr>
          <a:xfrm>
            <a:off x="4100822" y="2555035"/>
            <a:ext cx="1815989" cy="5078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GET /</a:t>
            </a:r>
            <a:r>
              <a:rPr lang="en-US" sz="900" dirty="0" err="1">
                <a:solidFill>
                  <a:srgbClr val="000000"/>
                </a:solidFill>
              </a:rPr>
              <a:t>search.asp?item</a:t>
            </a:r>
            <a:r>
              <a:rPr lang="en-US" sz="900" dirty="0">
                <a:solidFill>
                  <a:srgbClr val="000000"/>
                </a:solidFill>
              </a:rPr>
              <a:t>=</a:t>
            </a:r>
            <a:r>
              <a:rPr lang="en-US" sz="900" dirty="0" err="1">
                <a:solidFill>
                  <a:srgbClr val="FF0000"/>
                </a:solidFill>
              </a:rPr>
              <a:t>Shirt</a:t>
            </a:r>
            <a:r>
              <a:rPr lang="en-US" sz="900" dirty="0" err="1">
                <a:solidFill>
                  <a:srgbClr val="000000"/>
                </a:solidFill>
              </a:rPr>
              <a:t>&amp;color</a:t>
            </a:r>
            <a:r>
              <a:rPr lang="en-US" sz="900" dirty="0">
                <a:solidFill>
                  <a:srgbClr val="000000"/>
                </a:solidFill>
              </a:rPr>
              <a:t>=</a:t>
            </a:r>
            <a:r>
              <a:rPr lang="en-US" sz="900" dirty="0">
                <a:solidFill>
                  <a:srgbClr val="FF0000"/>
                </a:solidFill>
              </a:rPr>
              <a:t>Blue</a:t>
            </a:r>
          </a:p>
        </p:txBody>
      </p:sp>
      <p:sp>
        <p:nvSpPr>
          <p:cNvPr id="112" name="TextBox 111"/>
          <p:cNvSpPr txBox="1"/>
          <p:nvPr/>
        </p:nvSpPr>
        <p:spPr>
          <a:xfrm>
            <a:off x="4100822" y="2917352"/>
            <a:ext cx="1815989" cy="507831"/>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POST /search.asp</a:t>
            </a:r>
          </a:p>
          <a:p>
            <a:pPr defTabSz="457200" fontAlgn="base">
              <a:spcBef>
                <a:spcPct val="0"/>
              </a:spcBef>
              <a:spcAft>
                <a:spcPct val="0"/>
              </a:spcAft>
              <a:buClr>
                <a:srgbClr val="000000"/>
              </a:buClr>
              <a:buSzPct val="100000"/>
              <a:buFont typeface="Times New Roman" pitchFamily="16" charset="0"/>
              <a:buNone/>
            </a:pPr>
            <a:endParaRPr lang="en-US" sz="900" dirty="0">
              <a:solidFill>
                <a:srgbClr val="000000"/>
              </a:solidFill>
            </a:endParaRPr>
          </a:p>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item=</a:t>
            </a:r>
            <a:r>
              <a:rPr lang="en-US" sz="900" dirty="0" err="1">
                <a:solidFill>
                  <a:srgbClr val="FF0000"/>
                </a:solidFill>
              </a:rPr>
              <a:t>Shirt</a:t>
            </a:r>
            <a:r>
              <a:rPr lang="en-US" sz="900" dirty="0" err="1">
                <a:solidFill>
                  <a:srgbClr val="000000"/>
                </a:solidFill>
              </a:rPr>
              <a:t>&amp;color</a:t>
            </a:r>
            <a:r>
              <a:rPr lang="en-US" sz="900" dirty="0">
                <a:solidFill>
                  <a:srgbClr val="000000"/>
                </a:solidFill>
              </a:rPr>
              <a:t>=</a:t>
            </a:r>
            <a:r>
              <a:rPr lang="en-US" sz="900" dirty="0">
                <a:solidFill>
                  <a:srgbClr val="FF0000"/>
                </a:solidFill>
              </a:rPr>
              <a:t>Blue</a:t>
            </a:r>
          </a:p>
        </p:txBody>
      </p:sp>
      <p:sp>
        <p:nvSpPr>
          <p:cNvPr id="49" name="Right Arrow 48"/>
          <p:cNvSpPr/>
          <p:nvPr/>
        </p:nvSpPr>
        <p:spPr bwMode="auto">
          <a:xfrm>
            <a:off x="3732302" y="2581140"/>
            <a:ext cx="298559" cy="484632"/>
          </a:xfrm>
          <a:prstGeom prst="rightArrow">
            <a:avLst/>
          </a:prstGeom>
          <a:solidFill>
            <a:srgbClr val="005CAB"/>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113" name="Right Arrow 112"/>
          <p:cNvSpPr/>
          <p:nvPr/>
        </p:nvSpPr>
        <p:spPr bwMode="auto">
          <a:xfrm>
            <a:off x="6075452" y="2586977"/>
            <a:ext cx="298559" cy="484632"/>
          </a:xfrm>
          <a:prstGeom prst="rightArrow">
            <a:avLst/>
          </a:prstGeom>
          <a:solidFill>
            <a:srgbClr val="005CAB"/>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grpSp>
        <p:nvGrpSpPr>
          <p:cNvPr id="30" name="Group 29"/>
          <p:cNvGrpSpPr>
            <a:grpSpLocks noChangeAspect="1"/>
          </p:cNvGrpSpPr>
          <p:nvPr/>
        </p:nvGrpSpPr>
        <p:grpSpPr>
          <a:xfrm>
            <a:off x="323839" y="354089"/>
            <a:ext cx="1209116" cy="1423392"/>
            <a:chOff x="1068832" y="3277108"/>
            <a:chExt cx="1926336" cy="1700784"/>
          </a:xfrm>
        </p:grpSpPr>
        <p:pic>
          <p:nvPicPr>
            <p:cNvPr id="31" name="Picture 30" descr="event_targe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832" y="3277108"/>
              <a:ext cx="1926336" cy="1700784"/>
            </a:xfrm>
            <a:prstGeom prst="rect">
              <a:avLst/>
            </a:prstGeom>
          </p:spPr>
        </p:pic>
        <p:pic>
          <p:nvPicPr>
            <p:cNvPr id="32" name="Picture 31" descr="tech_clou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0884" y="3510279"/>
              <a:ext cx="616966" cy="375039"/>
            </a:xfrm>
            <a:prstGeom prst="rect">
              <a:avLst/>
            </a:prstGeom>
          </p:spPr>
        </p:pic>
      </p:grpSp>
      <p:sp>
        <p:nvSpPr>
          <p:cNvPr id="45" name="TextBox 44"/>
          <p:cNvSpPr txBox="1"/>
          <p:nvPr/>
        </p:nvSpPr>
        <p:spPr>
          <a:xfrm>
            <a:off x="923956" y="2604112"/>
            <a:ext cx="833883" cy="461665"/>
          </a:xfrm>
          <a:prstGeom prst="rect">
            <a:avLst/>
          </a:prstGeom>
          <a:solidFill>
            <a:schemeClr val="accent6"/>
          </a:solid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defTabSz="457200" fontAlgn="base">
              <a:spcBef>
                <a:spcPct val="0"/>
              </a:spcBef>
              <a:spcAft>
                <a:spcPct val="0"/>
              </a:spcAft>
              <a:buClr>
                <a:srgbClr val="000000"/>
              </a:buClr>
              <a:buSzPct val="100000"/>
              <a:buFont typeface="Times New Roman" pitchFamily="16" charset="0"/>
              <a:buNone/>
            </a:pPr>
            <a:r>
              <a:rPr lang="en-US" sz="2400" dirty="0">
                <a:solidFill>
                  <a:srgbClr val="000000"/>
                </a:solidFill>
              </a:rPr>
              <a:t>Start</a:t>
            </a:r>
          </a:p>
        </p:txBody>
      </p:sp>
      <p:sp>
        <p:nvSpPr>
          <p:cNvPr id="46" name="Right Arrow 45"/>
          <p:cNvSpPr/>
          <p:nvPr/>
        </p:nvSpPr>
        <p:spPr bwMode="auto">
          <a:xfrm>
            <a:off x="1678167" y="2581140"/>
            <a:ext cx="298559" cy="484632"/>
          </a:xfrm>
          <a:prstGeom prst="rightArrow">
            <a:avLst/>
          </a:prstGeom>
          <a:solidFill>
            <a:srgbClr val="005CAB"/>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51" name="Explosion 1 50"/>
          <p:cNvSpPr/>
          <p:nvPr/>
        </p:nvSpPr>
        <p:spPr bwMode="auto">
          <a:xfrm>
            <a:off x="2800351" y="4191000"/>
            <a:ext cx="2521190" cy="2171339"/>
          </a:xfrm>
          <a:prstGeom prst="irregularSeal1">
            <a:avLst/>
          </a:prstGeom>
          <a:solidFill>
            <a:srgbClr val="EA570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r>
              <a:rPr lang="en-US" sz="1600" b="1" dirty="0">
                <a:solidFill>
                  <a:srgbClr val="FFFFFF"/>
                </a:solidFill>
                <a:latin typeface="Lucida Sans Unicode" charset="0"/>
              </a:rPr>
              <a:t>You can’t attack what you can’t crawl</a:t>
            </a:r>
            <a:endParaRPr lang="en-US" sz="3600" b="1" dirty="0">
              <a:solidFill>
                <a:srgbClr val="FFFFFF"/>
              </a:solidFill>
              <a:latin typeface="Lucida Sans Unicode" charset="0"/>
            </a:endParaRPr>
          </a:p>
        </p:txBody>
      </p:sp>
      <p:sp>
        <p:nvSpPr>
          <p:cNvPr id="62" name="Rectangle 61"/>
          <p:cNvSpPr/>
          <p:nvPr/>
        </p:nvSpPr>
        <p:spPr bwMode="auto">
          <a:xfrm>
            <a:off x="6431261" y="1611649"/>
            <a:ext cx="1617747" cy="5022858"/>
          </a:xfrm>
          <a:prstGeom prst="rect">
            <a:avLst/>
          </a:prstGeom>
          <a:ln w="98425">
            <a:solidFill>
              <a:schemeClr val="accent1"/>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64" name="TextBox 63"/>
          <p:cNvSpPr txBox="1"/>
          <p:nvPr/>
        </p:nvSpPr>
        <p:spPr>
          <a:xfrm>
            <a:off x="6431261" y="1596380"/>
            <a:ext cx="1617747" cy="461665"/>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EA5709"/>
                </a:solidFill>
                <a:effectLst>
                  <a:outerShdw blurRad="41275" dist="20320" dir="1800000" algn="tl" rotWithShape="0">
                    <a:srgbClr val="000000">
                      <a:alpha val="40000"/>
                    </a:srgbClr>
                  </a:outerShdw>
                </a:effectLst>
                <a:latin typeface="Arial"/>
                <a:cs typeface="Arial"/>
              </a:rPr>
              <a:t>Attacker</a:t>
            </a:r>
          </a:p>
        </p:txBody>
      </p:sp>
      <p:pic>
        <p:nvPicPr>
          <p:cNvPr id="6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2392" y="2468629"/>
            <a:ext cx="1527875" cy="134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0778" y="4504843"/>
            <a:ext cx="907784" cy="167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TextBox 68"/>
          <p:cNvSpPr txBox="1"/>
          <p:nvPr/>
        </p:nvSpPr>
        <p:spPr>
          <a:xfrm>
            <a:off x="6444026" y="4274011"/>
            <a:ext cx="1587437" cy="369332"/>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900" dirty="0">
                <a:solidFill>
                  <a:srgbClr val="000000"/>
                </a:solidFill>
              </a:rPr>
              <a:t>color=</a:t>
            </a:r>
            <a:r>
              <a:rPr lang="en-US" sz="900" dirty="0">
                <a:solidFill>
                  <a:srgbClr val="FF0000"/>
                </a:solidFill>
              </a:rPr>
              <a:t>Blue” </a:t>
            </a:r>
            <a:r>
              <a:rPr lang="en-US" sz="900" dirty="0" err="1">
                <a:solidFill>
                  <a:srgbClr val="FF0000"/>
                </a:solidFill>
              </a:rPr>
              <a:t>onmouseover</a:t>
            </a:r>
            <a:r>
              <a:rPr lang="en-US" sz="900" dirty="0">
                <a:solidFill>
                  <a:srgbClr val="FF0000"/>
                </a:solidFill>
              </a:rPr>
              <a:t>=“alert(123)</a:t>
            </a:r>
          </a:p>
        </p:txBody>
      </p:sp>
    </p:spTree>
    <p:extLst>
      <p:ext uri="{BB962C8B-B14F-4D97-AF65-F5344CB8AC3E}">
        <p14:creationId xmlns:p14="http://schemas.microsoft.com/office/powerpoint/2010/main" val="415927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1762097" y="1600844"/>
            <a:ext cx="1617747" cy="2372733"/>
          </a:xfrm>
          <a:prstGeom prst="rect">
            <a:avLst/>
          </a:prstGeom>
          <a:ln w="98425">
            <a:solidFill>
              <a:srgbClr val="2D823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48" name="TextBox 47"/>
          <p:cNvSpPr txBox="1"/>
          <p:nvPr/>
        </p:nvSpPr>
        <p:spPr>
          <a:xfrm>
            <a:off x="1762097" y="1596380"/>
            <a:ext cx="1617747" cy="461665"/>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2D823F"/>
                </a:solidFill>
                <a:effectLst>
                  <a:outerShdw blurRad="41275" dist="20320" dir="1800000" algn="tl" rotWithShape="0">
                    <a:srgbClr val="000000">
                      <a:alpha val="40000"/>
                    </a:srgbClr>
                  </a:outerShdw>
                </a:effectLst>
                <a:latin typeface="Arial"/>
              </a:rPr>
              <a:t>Crawler</a:t>
            </a:r>
          </a:p>
        </p:txBody>
      </p:sp>
      <p:sp>
        <p:nvSpPr>
          <p:cNvPr id="57" name="Rectangle 56"/>
          <p:cNvSpPr/>
          <p:nvPr/>
        </p:nvSpPr>
        <p:spPr bwMode="auto">
          <a:xfrm>
            <a:off x="1762098" y="4079995"/>
            <a:ext cx="1617748" cy="2550053"/>
          </a:xfrm>
          <a:prstGeom prst="rect">
            <a:avLst/>
          </a:prstGeom>
          <a:ln w="98425">
            <a:solidFill>
              <a:srgbClr val="2D823F"/>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58" name="TextBox 57"/>
          <p:cNvSpPr txBox="1"/>
          <p:nvPr/>
        </p:nvSpPr>
        <p:spPr>
          <a:xfrm>
            <a:off x="1762098" y="4106517"/>
            <a:ext cx="1617749" cy="461665"/>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2D823F"/>
                </a:solidFill>
                <a:effectLst>
                  <a:outerShdw blurRad="41275" dist="20320" dir="1800000" algn="tl" rotWithShape="0">
                    <a:srgbClr val="000000">
                      <a:alpha val="40000"/>
                    </a:srgbClr>
                  </a:outerShdw>
                </a:effectLst>
                <a:latin typeface="Arial"/>
              </a:rPr>
              <a:t>Recorded</a:t>
            </a:r>
          </a:p>
        </p:txBody>
      </p:sp>
      <p:pic>
        <p:nvPicPr>
          <p:cNvPr id="6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8196" y="4876800"/>
            <a:ext cx="785452" cy="1331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561" y="5107289"/>
            <a:ext cx="1035844"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3585" y="5259689"/>
            <a:ext cx="3714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67" descr="high-resolution-vector-iphone-screen-applefriend.png"/>
          <p:cNvPicPr>
            <a:picLocks noChangeAspect="1"/>
          </p:cNvPicPr>
          <p:nvPr/>
        </p:nvPicPr>
        <p:blipFill>
          <a:blip r:embed="rId6" cstate="print"/>
          <a:stretch>
            <a:fillRect/>
          </a:stretch>
        </p:blipFill>
        <p:spPr>
          <a:xfrm>
            <a:off x="2829214" y="5406377"/>
            <a:ext cx="345302" cy="882868"/>
          </a:xfrm>
          <a:prstGeom prst="rect">
            <a:avLst/>
          </a:prstGeom>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63904" y="2455272"/>
            <a:ext cx="1311069" cy="11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Rectangle 108"/>
          <p:cNvSpPr/>
          <p:nvPr/>
        </p:nvSpPr>
        <p:spPr bwMode="auto">
          <a:xfrm>
            <a:off x="4268704" y="1590209"/>
            <a:ext cx="1903496" cy="5039833"/>
          </a:xfrm>
          <a:prstGeom prst="rect">
            <a:avLst/>
          </a:prstGeom>
          <a:ln w="98425">
            <a:solidFill>
              <a:srgbClr val="005CAB"/>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111" name="TextBox 110"/>
          <p:cNvSpPr txBox="1"/>
          <p:nvPr/>
        </p:nvSpPr>
        <p:spPr>
          <a:xfrm>
            <a:off x="4268704" y="1585748"/>
            <a:ext cx="1903496" cy="830997"/>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005CAB"/>
                </a:solidFill>
                <a:effectLst>
                  <a:outerShdw blurRad="41275" dist="20320" dir="1800000" algn="tl" rotWithShape="0">
                    <a:srgbClr val="000000">
                      <a:alpha val="40000"/>
                    </a:srgbClr>
                  </a:outerShdw>
                </a:effectLst>
                <a:latin typeface="Arial"/>
              </a:rPr>
              <a:t>Universal Translator</a:t>
            </a:r>
          </a:p>
        </p:txBody>
      </p:sp>
      <p:sp>
        <p:nvSpPr>
          <p:cNvPr id="112" name="TextBox 111"/>
          <p:cNvSpPr txBox="1"/>
          <p:nvPr/>
        </p:nvSpPr>
        <p:spPr>
          <a:xfrm>
            <a:off x="4400550" y="5334002"/>
            <a:ext cx="1657350" cy="1277273"/>
          </a:xfrm>
          <a:prstGeom prst="rect">
            <a:avLst/>
          </a:prstGeom>
          <a:ln>
            <a:solidFill>
              <a:srgbClr val="FFFFFF"/>
            </a:solidFill>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000" b="1" dirty="0">
                <a:solidFill>
                  <a:srgbClr val="000000"/>
                </a:solidFill>
              </a:rPr>
              <a:t>URO</a:t>
            </a:r>
            <a:r>
              <a:rPr lang="en-US" sz="1000" dirty="0">
                <a:solidFill>
                  <a:srgbClr val="000000"/>
                </a:solidFill>
              </a:rPr>
              <a:t> - Universal Request object</a:t>
            </a:r>
          </a:p>
          <a:p>
            <a:pPr defTabSz="457200" fontAlgn="base">
              <a:spcBef>
                <a:spcPct val="0"/>
              </a:spcBef>
              <a:spcAft>
                <a:spcPct val="0"/>
              </a:spcAft>
              <a:buClr>
                <a:srgbClr val="000000"/>
              </a:buClr>
              <a:buSzPct val="100000"/>
              <a:buFont typeface="Times New Roman" pitchFamily="16" charset="0"/>
              <a:buNone/>
            </a:pPr>
            <a:endParaRPr lang="en-US" sz="900" dirty="0">
              <a:solidFill>
                <a:srgbClr val="000000"/>
              </a:solidFill>
            </a:endParaRP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rPr>
              <a:t>Type: JSON</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rPr>
              <a:t>Inputs</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rPr>
              <a:t> - </a:t>
            </a:r>
            <a:r>
              <a:rPr lang="en-US" sz="800" dirty="0" err="1">
                <a:solidFill>
                  <a:srgbClr val="000000"/>
                </a:solidFill>
              </a:rPr>
              <a:t>http.cookie</a:t>
            </a:r>
            <a:r>
              <a:rPr lang="en-US" sz="800" dirty="0">
                <a:solidFill>
                  <a:srgbClr val="000000"/>
                </a:solidFill>
              </a:rPr>
              <a:t>[0].session, 98734njfaius282</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rPr>
              <a:t> - filters[0].item, </a:t>
            </a:r>
            <a:r>
              <a:rPr lang="en-US" sz="800" dirty="0">
                <a:solidFill>
                  <a:srgbClr val="C01F2E"/>
                </a:solidFill>
              </a:rPr>
              <a:t>Shirt</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rPr>
              <a:t> - filters[1].color, </a:t>
            </a:r>
            <a:r>
              <a:rPr lang="en-US" sz="800" dirty="0">
                <a:solidFill>
                  <a:srgbClr val="C01F2E"/>
                </a:solidFill>
              </a:rPr>
              <a:t>Blue</a:t>
            </a:r>
          </a:p>
        </p:txBody>
      </p:sp>
      <p:sp>
        <p:nvSpPr>
          <p:cNvPr id="45" name="Curved Up Arrow 44"/>
          <p:cNvSpPr/>
          <p:nvPr/>
        </p:nvSpPr>
        <p:spPr bwMode="auto">
          <a:xfrm rot="1516481" flipH="1">
            <a:off x="1756289" y="3153427"/>
            <a:ext cx="916775" cy="405120"/>
          </a:xfrm>
          <a:prstGeom prst="curvedUpArrow">
            <a:avLst/>
          </a:prstGeom>
          <a:solidFill>
            <a:srgbClr val="278CC4"/>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46" name="Curved Up Arrow 45"/>
          <p:cNvSpPr/>
          <p:nvPr/>
        </p:nvSpPr>
        <p:spPr bwMode="auto">
          <a:xfrm rot="1516481" flipV="1">
            <a:off x="2336786" y="2247653"/>
            <a:ext cx="1015791" cy="473973"/>
          </a:xfrm>
          <a:prstGeom prst="curvedUpArrow">
            <a:avLst/>
          </a:prstGeom>
          <a:solidFill>
            <a:srgbClr val="278CC4"/>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pic>
        <p:nvPicPr>
          <p:cNvPr id="2057"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7700" y="2906098"/>
            <a:ext cx="1452808" cy="235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Rectangle 51"/>
          <p:cNvSpPr/>
          <p:nvPr/>
        </p:nvSpPr>
        <p:spPr bwMode="auto">
          <a:xfrm>
            <a:off x="6726155" y="1611649"/>
            <a:ext cx="1806285" cy="5022858"/>
          </a:xfrm>
          <a:prstGeom prst="rect">
            <a:avLst/>
          </a:prstGeom>
          <a:ln w="98425">
            <a:solidFill>
              <a:srgbClr val="EA5709"/>
            </a:solid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defTabSz="457200" fontAlgn="base">
              <a:spcBef>
                <a:spcPct val="0"/>
              </a:spcBef>
              <a:spcAft>
                <a:spcPct val="0"/>
              </a:spcAft>
              <a:buClr>
                <a:srgbClr val="000000"/>
              </a:buClr>
              <a:buSzPct val="100000"/>
              <a:buFont typeface="Times New Roman" pitchFamily="16" charset="0"/>
              <a:buNone/>
            </a:pPr>
            <a:endParaRPr lang="en-US" sz="1100" dirty="0">
              <a:solidFill>
                <a:srgbClr val="000000"/>
              </a:solidFill>
            </a:endParaRPr>
          </a:p>
        </p:txBody>
      </p:sp>
      <p:sp>
        <p:nvSpPr>
          <p:cNvPr id="54" name="TextBox 53"/>
          <p:cNvSpPr txBox="1"/>
          <p:nvPr/>
        </p:nvSpPr>
        <p:spPr>
          <a:xfrm>
            <a:off x="6726155" y="1596380"/>
            <a:ext cx="1617747" cy="461665"/>
          </a:xfrm>
          <a:prstGeom prst="rect">
            <a:avLst/>
          </a:prstGeom>
          <a:noFill/>
        </p:spPr>
        <p:txBody>
          <a:bodyPr wrap="square" rtlCol="0">
            <a:spAutoFit/>
          </a:bodyPr>
          <a:lstStyle/>
          <a:p>
            <a:pPr algn="ctr" defTabSz="457200" fontAlgn="base">
              <a:spcBef>
                <a:spcPct val="0"/>
              </a:spcBef>
              <a:spcAft>
                <a:spcPct val="0"/>
              </a:spcAft>
              <a:buClr>
                <a:srgbClr val="000000"/>
              </a:buClr>
              <a:buSzPct val="100000"/>
              <a:buFont typeface="Times New Roman" pitchFamily="16" charset="0"/>
              <a:buNone/>
            </a:pPr>
            <a:r>
              <a:rPr lang="en-US" sz="2400" b="1" dirty="0">
                <a:ln w="12700">
                  <a:noFill/>
                  <a:prstDash val="solid"/>
                </a:ln>
                <a:solidFill>
                  <a:srgbClr val="EA5709"/>
                </a:solidFill>
                <a:effectLst>
                  <a:outerShdw blurRad="41275" dist="20320" dir="1800000" algn="tl" rotWithShape="0">
                    <a:srgbClr val="000000">
                      <a:alpha val="40000"/>
                    </a:srgbClr>
                  </a:outerShdw>
                </a:effectLst>
                <a:latin typeface="Arial"/>
              </a:rPr>
              <a:t>Attacker</a:t>
            </a:r>
          </a:p>
        </p:txBody>
      </p:sp>
      <p:pic>
        <p:nvPicPr>
          <p:cNvPr id="59"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0850" y="2286005"/>
            <a:ext cx="1479564" cy="1305553"/>
          </a:xfrm>
          <a:prstGeom prst="rect">
            <a:avLst/>
          </a:prstGeom>
          <a:noFill/>
          <a:ln w="9525">
            <a:solidFill>
              <a:srgbClr val="FFFF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3"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75669" y="4650432"/>
            <a:ext cx="907784" cy="1674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6800853" y="3810003"/>
            <a:ext cx="1731587" cy="492443"/>
          </a:xfrm>
          <a:prstGeom prst="rect">
            <a:avLst/>
          </a:prstGeom>
          <a:ln>
            <a:solidFill>
              <a:srgbClr val="FFFFFF"/>
            </a:solidFill>
          </a:ln>
        </p:spPr>
        <p:style>
          <a:lnRef idx="1">
            <a:schemeClr val="dk1"/>
          </a:lnRef>
          <a:fillRef idx="2">
            <a:schemeClr val="dk1"/>
          </a:fillRef>
          <a:effectRef idx="1">
            <a:schemeClr val="dk1"/>
          </a:effectRef>
          <a:fontRef idx="minor">
            <a:schemeClr val="dk1"/>
          </a:fontRef>
        </p:style>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900" dirty="0" smtClean="0">
                <a:solidFill>
                  <a:srgbClr val="000000"/>
                </a:solidFill>
              </a:rPr>
              <a:t>color=</a:t>
            </a:r>
            <a:r>
              <a:rPr lang="en-US" sz="900" dirty="0" smtClean="0">
                <a:solidFill>
                  <a:srgbClr val="C01F2E"/>
                </a:solidFill>
              </a:rPr>
              <a:t>Blue” </a:t>
            </a:r>
            <a:r>
              <a:rPr lang="en-US" sz="900" dirty="0" err="1" smtClean="0">
                <a:solidFill>
                  <a:srgbClr val="C01F2E"/>
                </a:solidFill>
              </a:rPr>
              <a:t>onmouseover</a:t>
            </a:r>
            <a:r>
              <a:rPr lang="en-US" sz="900" dirty="0" smtClean="0">
                <a:solidFill>
                  <a:srgbClr val="C01F2E"/>
                </a:solidFill>
              </a:rPr>
              <a:t>=“alert(123)</a:t>
            </a:r>
          </a:p>
          <a:p>
            <a:pPr defTabSz="457200" fontAlgn="base">
              <a:spcBef>
                <a:spcPct val="0"/>
              </a:spcBef>
              <a:spcAft>
                <a:spcPct val="0"/>
              </a:spcAft>
              <a:buClr>
                <a:srgbClr val="000000"/>
              </a:buClr>
              <a:buSzPct val="100000"/>
              <a:buFont typeface="Times New Roman" pitchFamily="16" charset="0"/>
              <a:buNone/>
            </a:pPr>
            <a:endParaRPr lang="en-US" sz="800" dirty="0">
              <a:solidFill>
                <a:srgbClr val="FF0000"/>
              </a:solidFill>
            </a:endParaRPr>
          </a:p>
        </p:txBody>
      </p:sp>
      <p:sp>
        <p:nvSpPr>
          <p:cNvPr id="70" name="TextBox 69"/>
          <p:cNvSpPr txBox="1"/>
          <p:nvPr/>
        </p:nvSpPr>
        <p:spPr>
          <a:xfrm>
            <a:off x="628653" y="2604112"/>
            <a:ext cx="833883" cy="461665"/>
          </a:xfrm>
          <a:prstGeom prst="rect">
            <a:avLst/>
          </a:prstGeom>
          <a:solidFill>
            <a:srgbClr val="278CC4"/>
          </a:solidFill>
          <a:ln>
            <a:noFill/>
          </a:ln>
        </p:spPr>
        <p:style>
          <a:lnRef idx="1">
            <a:schemeClr val="accent4"/>
          </a:lnRef>
          <a:fillRef idx="2">
            <a:schemeClr val="accent4"/>
          </a:fillRef>
          <a:effectRef idx="1">
            <a:schemeClr val="accent4"/>
          </a:effectRef>
          <a:fontRef idx="minor">
            <a:schemeClr val="dk1"/>
          </a:fontRef>
        </p:style>
        <p:txBody>
          <a:bodyPr wrap="none" rtlCol="0">
            <a:spAutoFit/>
          </a:bodyPr>
          <a:lstStyle/>
          <a:p>
            <a:pPr defTabSz="457200" fontAlgn="base">
              <a:spcBef>
                <a:spcPct val="0"/>
              </a:spcBef>
              <a:spcAft>
                <a:spcPct val="0"/>
              </a:spcAft>
              <a:buClr>
                <a:srgbClr val="000000"/>
              </a:buClr>
              <a:buSzPct val="100000"/>
              <a:buFont typeface="Times New Roman" pitchFamily="16" charset="0"/>
              <a:buNone/>
            </a:pPr>
            <a:r>
              <a:rPr lang="en-US" sz="2400" dirty="0">
                <a:solidFill>
                  <a:srgbClr val="000000"/>
                </a:solidFill>
              </a:rPr>
              <a:t>Start</a:t>
            </a:r>
          </a:p>
        </p:txBody>
      </p:sp>
      <p:sp>
        <p:nvSpPr>
          <p:cNvPr id="71" name="Right Arrow 70"/>
          <p:cNvSpPr/>
          <p:nvPr/>
        </p:nvSpPr>
        <p:spPr bwMode="auto">
          <a:xfrm>
            <a:off x="1382864" y="2581140"/>
            <a:ext cx="298559" cy="484632"/>
          </a:xfrm>
          <a:prstGeom prst="rightArrow">
            <a:avLst/>
          </a:prstGeom>
          <a:solidFill>
            <a:srgbClr val="278CC4"/>
          </a:solidFill>
          <a:ln>
            <a:noFill/>
            <a:headEnd type="none" w="med" len="med"/>
            <a:tailEnd type="none" w="med" len="med"/>
          </a:ln>
          <a:extLst/>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a:solidFill>
                <a:srgbClr val="FFFFFF"/>
              </a:solidFill>
              <a:latin typeface="Lucida Sans Unicode" charset="0"/>
            </a:endParaRPr>
          </a:p>
        </p:txBody>
      </p:sp>
      <p:sp>
        <p:nvSpPr>
          <p:cNvPr id="42" name="Rectangle 1"/>
          <p:cNvSpPr>
            <a:spLocks noGrp="1" noChangeArrowheads="1"/>
          </p:cNvSpPr>
          <p:nvPr>
            <p:ph type="title"/>
          </p:nvPr>
        </p:nvSpPr>
        <p:spPr>
          <a:xfrm>
            <a:off x="1634673" y="519275"/>
            <a:ext cx="8234413" cy="502118"/>
          </a:xfrm>
        </p:spPr>
        <p:txBody>
          <a:bodyPr/>
          <a:lstStyle/>
          <a:p>
            <a:r>
              <a:rPr lang="en-US" dirty="0" smtClean="0"/>
              <a:t>Universal Translator increases coverage, </a:t>
            </a:r>
            <a:br>
              <a:rPr lang="en-US" dirty="0" smtClean="0"/>
            </a:br>
            <a:r>
              <a:rPr lang="en-US" dirty="0" smtClean="0"/>
              <a:t>decreases false negatives</a:t>
            </a:r>
            <a:endParaRPr lang="en-US" dirty="0"/>
          </a:p>
        </p:txBody>
      </p:sp>
      <p:sp>
        <p:nvSpPr>
          <p:cNvPr id="10" name="Right Arrow 9"/>
          <p:cNvSpPr/>
          <p:nvPr/>
        </p:nvSpPr>
        <p:spPr bwMode="auto">
          <a:xfrm>
            <a:off x="6286500" y="4800600"/>
            <a:ext cx="342900" cy="457200"/>
          </a:xfrm>
          <a:prstGeom prst="rightArrow">
            <a:avLst/>
          </a:prstGeom>
          <a:solidFill>
            <a:srgbClr val="278CC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sp>
        <p:nvSpPr>
          <p:cNvPr id="75" name="Right Arrow 74"/>
          <p:cNvSpPr/>
          <p:nvPr/>
        </p:nvSpPr>
        <p:spPr bwMode="auto">
          <a:xfrm>
            <a:off x="6286500" y="2590800"/>
            <a:ext cx="342900" cy="457200"/>
          </a:xfrm>
          <a:prstGeom prst="rightArrow">
            <a:avLst/>
          </a:prstGeom>
          <a:solidFill>
            <a:srgbClr val="278CC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sp>
        <p:nvSpPr>
          <p:cNvPr id="39" name="Right Arrow 38"/>
          <p:cNvSpPr/>
          <p:nvPr/>
        </p:nvSpPr>
        <p:spPr bwMode="auto">
          <a:xfrm rot="1784929">
            <a:off x="3472406" y="2880463"/>
            <a:ext cx="696186" cy="487485"/>
          </a:xfrm>
          <a:prstGeom prst="rightArrow">
            <a:avLst/>
          </a:prstGeom>
          <a:solidFill>
            <a:srgbClr val="278CC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sp>
        <p:nvSpPr>
          <p:cNvPr id="40" name="Right Arrow 39"/>
          <p:cNvSpPr/>
          <p:nvPr/>
        </p:nvSpPr>
        <p:spPr bwMode="auto">
          <a:xfrm rot="19236247">
            <a:off x="3465929" y="4846380"/>
            <a:ext cx="696186" cy="487485"/>
          </a:xfrm>
          <a:prstGeom prst="rightArrow">
            <a:avLst/>
          </a:prstGeom>
          <a:solidFill>
            <a:srgbClr val="278CC4"/>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grpSp>
        <p:nvGrpSpPr>
          <p:cNvPr id="29" name="Group 28"/>
          <p:cNvGrpSpPr>
            <a:grpSpLocks noChangeAspect="1"/>
          </p:cNvGrpSpPr>
          <p:nvPr/>
        </p:nvGrpSpPr>
        <p:grpSpPr>
          <a:xfrm>
            <a:off x="323839" y="354089"/>
            <a:ext cx="1209116" cy="1423392"/>
            <a:chOff x="1068832" y="3277108"/>
            <a:chExt cx="1926336" cy="1700784"/>
          </a:xfrm>
        </p:grpSpPr>
        <p:pic>
          <p:nvPicPr>
            <p:cNvPr id="30" name="Picture 29" descr="event_target.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68832" y="3277108"/>
              <a:ext cx="1926336" cy="1700784"/>
            </a:xfrm>
            <a:prstGeom prst="rect">
              <a:avLst/>
            </a:prstGeom>
          </p:spPr>
        </p:pic>
        <p:pic>
          <p:nvPicPr>
            <p:cNvPr id="31" name="Picture 30" descr="tech_cloud.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30884" y="3510279"/>
              <a:ext cx="616966" cy="375039"/>
            </a:xfrm>
            <a:prstGeom prst="rect">
              <a:avLst/>
            </a:prstGeom>
          </p:spPr>
        </p:pic>
      </p:grpSp>
    </p:spTree>
    <p:extLst>
      <p:ext uri="{BB962C8B-B14F-4D97-AF65-F5344CB8AC3E}">
        <p14:creationId xmlns:p14="http://schemas.microsoft.com/office/powerpoint/2010/main" val="9875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pPr marL="0" indent="0">
              <a:buNone/>
            </a:pPr>
            <a:r>
              <a:rPr lang="en-US" dirty="0" smtClean="0"/>
              <a:t>					 Nicely formatted</a:t>
            </a:r>
            <a:endParaRPr lang="en-US" dirty="0"/>
          </a:p>
        </p:txBody>
      </p:sp>
      <p:sp>
        <p:nvSpPr>
          <p:cNvPr id="6146" name="Rectangle 2"/>
          <p:cNvSpPr>
            <a:spLocks noGrp="1" noChangeArrowheads="1"/>
          </p:cNvSpPr>
          <p:nvPr>
            <p:ph type="body" sz="quarter" idx="11"/>
          </p:nvPr>
        </p:nvSpPr>
        <p:spPr/>
        <p:txBody>
          <a:bodyPr/>
          <a:lstStyle/>
          <a:p>
            <a:r>
              <a:rPr lang="en-US" dirty="0" err="1" smtClean="0">
                <a:solidFill>
                  <a:schemeClr val="tx2">
                    <a:lumMod val="75000"/>
                  </a:schemeClr>
                </a:solidFill>
              </a:rPr>
              <a:t>RESTful</a:t>
            </a:r>
            <a:r>
              <a:rPr lang="en-US" dirty="0" smtClean="0">
                <a:solidFill>
                  <a:schemeClr val="tx2">
                    <a:lumMod val="75000"/>
                  </a:schemeClr>
                </a:solidFill>
              </a:rPr>
              <a:t> services: Complex JSON example</a:t>
            </a:r>
            <a:endParaRPr lang="en-US" dirty="0">
              <a:solidFill>
                <a:schemeClr val="tx2">
                  <a:lumMod val="75000"/>
                </a:schemeClr>
              </a:solidFill>
            </a:endParaRPr>
          </a:p>
          <a:p>
            <a:endParaRPr lang="en-US" dirty="0"/>
          </a:p>
        </p:txBody>
      </p:sp>
      <p:grpSp>
        <p:nvGrpSpPr>
          <p:cNvPr id="6" name="Group 5"/>
          <p:cNvGrpSpPr>
            <a:grpSpLocks noChangeAspect="1"/>
          </p:cNvGrpSpPr>
          <p:nvPr/>
        </p:nvGrpSpPr>
        <p:grpSpPr>
          <a:xfrm>
            <a:off x="323839" y="354089"/>
            <a:ext cx="1209116" cy="1423392"/>
            <a:chOff x="1068832" y="3277108"/>
            <a:chExt cx="1926336" cy="1700784"/>
          </a:xfrm>
        </p:grpSpPr>
        <p:pic>
          <p:nvPicPr>
            <p:cNvPr id="7" name="Picture 6" descr="event_targ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32" y="3277108"/>
              <a:ext cx="1926336" cy="1700784"/>
            </a:xfrm>
            <a:prstGeom prst="rect">
              <a:avLst/>
            </a:prstGeom>
          </p:spPr>
        </p:pic>
        <p:pic>
          <p:nvPicPr>
            <p:cNvPr id="8" name="Picture 7" descr="tech_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884" y="3510279"/>
              <a:ext cx="616966" cy="375039"/>
            </a:xfrm>
            <a:prstGeom prst="rect">
              <a:avLst/>
            </a:prstGeom>
          </p:spPr>
        </p:pic>
      </p:grpSp>
      <p:sp>
        <p:nvSpPr>
          <p:cNvPr id="18" name="TextBox 17"/>
          <p:cNvSpPr txBox="1"/>
          <p:nvPr/>
        </p:nvSpPr>
        <p:spPr>
          <a:xfrm>
            <a:off x="2000251" y="1981200"/>
            <a:ext cx="6477164" cy="553998"/>
          </a:xfrm>
          <a:prstGeom prst="rect">
            <a:avLst/>
          </a:prstGeom>
          <a:solidFill>
            <a:schemeClr val="bg1">
              <a:lumMod val="85000"/>
            </a:schemeClr>
          </a:solidFill>
          <a:ln>
            <a:solidFill>
              <a:srgbClr val="FFFFFF"/>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b="1" dirty="0">
                <a:solidFill>
                  <a:srgbClr val="00B050"/>
                </a:solidFill>
                <a:latin typeface="Lucida Sans Typewriter" pitchFamily="49" charset="0"/>
                <a:ea typeface="Arial Unicode MS" pitchFamily="34" charset="-128"/>
                <a:cs typeface="Arial Unicode MS" pitchFamily="34" charset="-128"/>
              </a:rPr>
              <a:t>products</a:t>
            </a: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b="1" dirty="0">
                <a:solidFill>
                  <a:srgbClr val="FF6600"/>
                </a:solidFill>
                <a:latin typeface="Lucida Sans Typewriter" pitchFamily="49" charset="0"/>
                <a:ea typeface="Arial Unicode MS" pitchFamily="34" charset="-128"/>
                <a:cs typeface="Arial Unicode MS" pitchFamily="34" charset="-128"/>
              </a:rPr>
              <a:t>shirt</a:t>
            </a: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dirty="0" err="1">
                <a:solidFill>
                  <a:srgbClr val="000000"/>
                </a:solidFill>
                <a:latin typeface="Lucida Sans Typewriter" pitchFamily="49" charset="0"/>
                <a:ea typeface="Arial Unicode MS" pitchFamily="34" charset="-128"/>
                <a:cs typeface="Arial Unicode MS" pitchFamily="34" charset="-128"/>
              </a:rPr>
              <a:t>text":“NTO","colors</a:t>
            </a: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dirty="0" err="1">
                <a:solidFill>
                  <a:srgbClr val="000000"/>
                </a:solidFill>
                <a:latin typeface="Lucida Sans Typewriter" pitchFamily="49" charset="0"/>
                <a:ea typeface="Arial Unicode MS" pitchFamily="34" charset="-128"/>
                <a:cs typeface="Arial Unicode MS" pitchFamily="34" charset="-128"/>
              </a:rPr>
              <a:t>blue","</a:t>
            </a:r>
            <a:r>
              <a:rPr lang="en-US" sz="1000" b="1" dirty="0" err="1">
                <a:solidFill>
                  <a:srgbClr val="FF6600"/>
                </a:solidFill>
                <a:latin typeface="Lucida Sans Typewriter" pitchFamily="49" charset="0"/>
                <a:ea typeface="Arial Unicode MS" pitchFamily="34" charset="-128"/>
                <a:cs typeface="Arial Unicode MS" pitchFamily="34" charset="-128"/>
              </a:rPr>
              <a:t>red</a:t>
            </a:r>
            <a:r>
              <a:rPr lang="en-US" sz="1000" dirty="0" err="1">
                <a:solidFill>
                  <a:srgbClr val="000000"/>
                </a:solidFill>
                <a:latin typeface="Lucida Sans Typewriter" pitchFamily="49" charset="0"/>
                <a:ea typeface="Arial Unicode MS" pitchFamily="34" charset="-128"/>
                <a:cs typeface="Arial Unicode MS" pitchFamily="34" charset="-128"/>
              </a:rPr>
              <a:t>","yellow","green</a:t>
            </a:r>
            <a:r>
              <a:rPr lang="en-US" sz="1000" dirty="0">
                <a:solidFill>
                  <a:srgbClr val="000000"/>
                </a:solidFill>
                <a:latin typeface="Lucida Sans Typewriter" pitchFamily="49" charset="0"/>
                <a:ea typeface="Arial Unicode MS" pitchFamily="34" charset="-128"/>
                <a:cs typeface="Arial Unicode MS" pitchFamily="34" charset="-128"/>
              </a:rPr>
              <a:t>"],"sizes":["small","medium","large","</a:t>
            </a:r>
            <a:r>
              <a:rPr lang="en-US" sz="1000" dirty="0" err="1">
                <a:solidFill>
                  <a:srgbClr val="000000"/>
                </a:solidFill>
                <a:latin typeface="Lucida Sans Typewriter" pitchFamily="49" charset="0"/>
                <a:ea typeface="Arial Unicode MS" pitchFamily="34" charset="-128"/>
                <a:cs typeface="Arial Unicode MS" pitchFamily="34" charset="-128"/>
              </a:rPr>
              <a:t>xlarge</a:t>
            </a:r>
            <a:r>
              <a:rPr lang="en-US" sz="1000" dirty="0">
                <a:solidFill>
                  <a:srgbClr val="000000"/>
                </a:solidFill>
                <a:latin typeface="Lucida Sans Typewriter" pitchFamily="49" charset="0"/>
                <a:ea typeface="Arial Unicode MS" pitchFamily="34" charset="-128"/>
                <a:cs typeface="Arial Unicode MS" pitchFamily="34" charset="-128"/>
              </a:rPr>
              <a:t>"],"price":"19.99"}},{"hat":{"</a:t>
            </a:r>
            <a:r>
              <a:rPr lang="en-US" sz="1000" dirty="0" err="1">
                <a:solidFill>
                  <a:srgbClr val="000000"/>
                </a:solidFill>
                <a:latin typeface="Lucida Sans Typewriter" pitchFamily="49" charset="0"/>
                <a:ea typeface="Arial Unicode MS" pitchFamily="34" charset="-128"/>
                <a:cs typeface="Arial Unicode MS" pitchFamily="34" charset="-128"/>
              </a:rPr>
              <a:t>text":“NTO","colors</a:t>
            </a:r>
            <a:r>
              <a:rPr lang="en-US" sz="1000" dirty="0">
                <a:solidFill>
                  <a:srgbClr val="000000"/>
                </a:solidFill>
                <a:latin typeface="Lucida Sans Typewriter" pitchFamily="49" charset="0"/>
                <a:ea typeface="Arial Unicode MS" pitchFamily="34" charset="-128"/>
                <a:cs typeface="Arial Unicode MS" pitchFamily="34" charset="-128"/>
              </a:rPr>
              <a:t>":["black","red"],"sizes":["kids","adult"],"price":"24.99"}}]}</a:t>
            </a:r>
          </a:p>
        </p:txBody>
      </p:sp>
      <p:sp>
        <p:nvSpPr>
          <p:cNvPr id="19" name="TextBox 18"/>
          <p:cNvSpPr txBox="1"/>
          <p:nvPr/>
        </p:nvSpPr>
        <p:spPr>
          <a:xfrm>
            <a:off x="2057400" y="2801813"/>
            <a:ext cx="4098776" cy="4031873"/>
          </a:xfrm>
          <a:prstGeom prst="rect">
            <a:avLst/>
          </a:prstGeom>
          <a:solidFill>
            <a:schemeClr val="bg1">
              <a:lumMod val="85000"/>
            </a:schemeClr>
          </a:solidFill>
          <a:ln>
            <a:solidFill>
              <a:srgbClr val="FFFFFF"/>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r>
              <a:rPr lang="en-US" sz="800" b="1" dirty="0">
                <a:solidFill>
                  <a:srgbClr val="00B050"/>
                </a:solidFill>
                <a:latin typeface="Lucida Sans Typewriter" pitchFamily="49" charset="0"/>
              </a:rPr>
              <a:t>products</a:t>
            </a:r>
            <a:r>
              <a:rPr lang="en-US" sz="800" dirty="0">
                <a:solidFill>
                  <a:srgbClr val="000000"/>
                </a:solidFill>
                <a:latin typeface="Lucida Sans Typewriter" pitchFamily="49" charset="0"/>
              </a:rPr>
              <a:t>" :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 "</a:t>
            </a:r>
            <a:r>
              <a:rPr lang="en-US" sz="800" b="1" dirty="0">
                <a:solidFill>
                  <a:srgbClr val="FF6600"/>
                </a:solidFill>
                <a:latin typeface="Lucida Sans Typewriter" pitchFamily="49" charset="0"/>
              </a:rPr>
              <a:t>shirt</a:t>
            </a:r>
            <a:r>
              <a:rPr lang="en-US" sz="800" dirty="0">
                <a:solidFill>
                  <a:srgbClr val="000000"/>
                </a:solidFill>
                <a:latin typeface="Lucida Sans Typewriter" pitchFamily="49" charset="0"/>
              </a:rPr>
              <a:t>" :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"colors" :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r>
              <a:rPr lang="en-US" sz="800" b="1" dirty="0">
                <a:solidFill>
                  <a:srgbClr val="FF6600"/>
                </a:solidFill>
                <a:latin typeface="Lucida Sans Typewriter" pitchFamily="49" charset="0"/>
              </a:rPr>
              <a:t>blue</a:t>
            </a:r>
            <a:r>
              <a:rPr lang="en-US" sz="800" dirty="0">
                <a:solidFill>
                  <a:srgbClr val="000000"/>
                </a:solidFill>
                <a:latin typeface="Lucida Sans Typewriter" pitchFamily="49" charset="0"/>
              </a:rPr>
              <a:t>",</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"red",</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"yellow",</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"green"</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"price" : "19.99",</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"sizes" :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"small",</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"medium",</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"large",</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r>
              <a:rPr lang="en-US" sz="800" dirty="0" err="1">
                <a:solidFill>
                  <a:srgbClr val="000000"/>
                </a:solidFill>
                <a:latin typeface="Lucida Sans Typewriter" pitchFamily="49" charset="0"/>
              </a:rPr>
              <a:t>xlarge</a:t>
            </a:r>
            <a:r>
              <a:rPr lang="en-US" sz="800" dirty="0">
                <a:solidFill>
                  <a:srgbClr val="000000"/>
                </a:solidFill>
                <a:latin typeface="Lucida Sans Typewriter" pitchFamily="49" charset="0"/>
              </a:rPr>
              <a:t>"</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"text" : “NTO"</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 "hat" :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"colors" :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"black",</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"red"</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"price" : "24.99",</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"sizes" :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"kids",</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"adult"</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"text" : “NTO"</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    ] </a:t>
            </a:r>
          </a:p>
          <a:p>
            <a:pPr defTabSz="457200" fontAlgn="base">
              <a:spcBef>
                <a:spcPct val="0"/>
              </a:spcBef>
              <a:spcAft>
                <a:spcPct val="0"/>
              </a:spcAft>
              <a:buClr>
                <a:srgbClr val="000000"/>
              </a:buClr>
              <a:buSzPct val="100000"/>
              <a:buFont typeface="Times New Roman" pitchFamily="16" charset="0"/>
              <a:buNone/>
            </a:pPr>
            <a:r>
              <a:rPr lang="en-US" sz="800" dirty="0">
                <a:solidFill>
                  <a:srgbClr val="000000"/>
                </a:solidFill>
                <a:latin typeface="Lucida Sans Typewriter" pitchFamily="49" charset="0"/>
              </a:rPr>
              <a:t>}</a:t>
            </a:r>
          </a:p>
        </p:txBody>
      </p:sp>
      <p:sp>
        <p:nvSpPr>
          <p:cNvPr id="3" name="Title 2"/>
          <p:cNvSpPr>
            <a:spLocks noGrp="1"/>
          </p:cNvSpPr>
          <p:nvPr>
            <p:ph type="title"/>
          </p:nvPr>
        </p:nvSpPr>
        <p:spPr/>
        <p:txBody>
          <a:bodyPr/>
          <a:lstStyle/>
          <a:p>
            <a:r>
              <a:rPr lang="en-US" dirty="0" smtClean="0"/>
              <a:t>Coverage for Modern Technologies</a:t>
            </a:r>
            <a:endParaRPr lang="en-US" dirty="0"/>
          </a:p>
        </p:txBody>
      </p:sp>
      <p:sp>
        <p:nvSpPr>
          <p:cNvPr id="5" name="Rectangle 4"/>
          <p:cNvSpPr/>
          <p:nvPr/>
        </p:nvSpPr>
        <p:spPr>
          <a:xfrm>
            <a:off x="406929" y="2116867"/>
            <a:ext cx="1563248" cy="400110"/>
          </a:xfrm>
          <a:prstGeom prst="rect">
            <a:avLst/>
          </a:prstGeom>
        </p:spPr>
        <p:txBody>
          <a:bodyPr wrap="none">
            <a:spAutoFit/>
          </a:bodyPr>
          <a:lstStyle/>
          <a:p>
            <a:pPr algn="r" defTabSz="457200" fontAlgn="base">
              <a:spcBef>
                <a:spcPct val="0"/>
              </a:spcBef>
              <a:spcAft>
                <a:spcPct val="0"/>
              </a:spcAft>
              <a:buClr>
                <a:srgbClr val="000000"/>
              </a:buClr>
              <a:buSzPct val="100000"/>
              <a:buFont typeface="Times New Roman" pitchFamily="16" charset="0"/>
              <a:buNone/>
            </a:pPr>
            <a:r>
              <a:rPr lang="en-US" sz="2000" dirty="0">
                <a:solidFill>
                  <a:srgbClr val="000000"/>
                </a:solidFill>
                <a:latin typeface="Lucida Sans Unicode" charset="0"/>
              </a:rPr>
              <a:t>As one line</a:t>
            </a:r>
          </a:p>
        </p:txBody>
      </p:sp>
      <p:sp>
        <p:nvSpPr>
          <p:cNvPr id="17" name="Rectangle 16"/>
          <p:cNvSpPr/>
          <p:nvPr/>
        </p:nvSpPr>
        <p:spPr>
          <a:xfrm>
            <a:off x="132816" y="3105090"/>
            <a:ext cx="1837361" cy="338554"/>
          </a:xfrm>
          <a:prstGeom prst="rect">
            <a:avLst/>
          </a:prstGeom>
        </p:spPr>
        <p:txBody>
          <a:bodyPr wrap="none">
            <a:spAutoFit/>
          </a:bodyPr>
          <a:lstStyle/>
          <a:p>
            <a:pPr algn="r" defTabSz="457200" fontAlgn="base">
              <a:spcBef>
                <a:spcPct val="0"/>
              </a:spcBef>
              <a:spcAft>
                <a:spcPct val="0"/>
              </a:spcAft>
              <a:buClr>
                <a:srgbClr val="000000"/>
              </a:buClr>
              <a:buSzPct val="100000"/>
              <a:buFont typeface="Times New Roman" pitchFamily="16" charset="0"/>
              <a:buNone/>
            </a:pPr>
            <a:r>
              <a:rPr lang="en-US" sz="1600" dirty="0" smtClean="0">
                <a:solidFill>
                  <a:srgbClr val="000000"/>
                </a:solidFill>
                <a:latin typeface="Lucida Sans Unicode" charset="0"/>
              </a:rPr>
              <a:t>Nicely formatted</a:t>
            </a:r>
            <a:endParaRPr lang="en-US" sz="1600" dirty="0">
              <a:solidFill>
                <a:srgbClr val="000000"/>
              </a:solidFill>
              <a:latin typeface="Lucida Sans Unicode" charset="0"/>
            </a:endParaRPr>
          </a:p>
        </p:txBody>
      </p:sp>
      <p:sp>
        <p:nvSpPr>
          <p:cNvPr id="16" name="Oval 15"/>
          <p:cNvSpPr/>
          <p:nvPr/>
        </p:nvSpPr>
        <p:spPr>
          <a:xfrm>
            <a:off x="5486400" y="2895600"/>
            <a:ext cx="3124486" cy="2514600"/>
          </a:xfrm>
          <a:prstGeom prst="ellipse">
            <a:avLst/>
          </a:prstGeom>
          <a:solidFill>
            <a:schemeClr val="accent5"/>
          </a:solid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bg1"/>
                </a:solidFill>
                <a:latin typeface="Arial"/>
                <a:cs typeface="Arial"/>
              </a:rPr>
              <a:t>  </a:t>
            </a:r>
            <a:endParaRPr lang="en-US" b="1" dirty="0">
              <a:solidFill>
                <a:schemeClr val="bg1"/>
              </a:solidFill>
              <a:latin typeface="Arial"/>
              <a:cs typeface="Arial"/>
            </a:endParaRPr>
          </a:p>
        </p:txBody>
      </p:sp>
      <p:sp>
        <p:nvSpPr>
          <p:cNvPr id="20" name="TextBox 19"/>
          <p:cNvSpPr txBox="1"/>
          <p:nvPr/>
        </p:nvSpPr>
        <p:spPr>
          <a:xfrm>
            <a:off x="5577635" y="3497134"/>
            <a:ext cx="2942015" cy="1015663"/>
          </a:xfrm>
          <a:prstGeom prst="rect">
            <a:avLst/>
          </a:prstGeom>
          <a:noFill/>
        </p:spPr>
        <p:txBody>
          <a:bodyPr wrap="square" rtlCol="0">
            <a:spAutoFit/>
          </a:bodyPr>
          <a:lstStyle/>
          <a:p>
            <a:pPr algn="ctr"/>
            <a:r>
              <a:rPr lang="en-US" sz="2000" b="1" dirty="0" smtClean="0">
                <a:solidFill>
                  <a:schemeClr val="bg1"/>
                </a:solidFill>
                <a:latin typeface="Arial"/>
                <a:cs typeface="Arial"/>
              </a:rPr>
              <a:t>JSON supports </a:t>
            </a:r>
          </a:p>
          <a:p>
            <a:pPr algn="ctr"/>
            <a:r>
              <a:rPr lang="en-US" sz="2000" b="1" dirty="0" smtClean="0">
                <a:solidFill>
                  <a:schemeClr val="bg1"/>
                </a:solidFill>
                <a:latin typeface="Arial"/>
                <a:cs typeface="Arial"/>
              </a:rPr>
              <a:t>nested data </a:t>
            </a:r>
          </a:p>
          <a:p>
            <a:pPr algn="ctr"/>
            <a:r>
              <a:rPr lang="en-US" sz="2000" b="1" dirty="0" smtClean="0">
                <a:solidFill>
                  <a:schemeClr val="bg1"/>
                </a:solidFill>
                <a:latin typeface="Arial"/>
                <a:cs typeface="Arial"/>
              </a:rPr>
              <a:t>just like XML</a:t>
            </a:r>
            <a:endParaRPr lang="en-US" sz="2000" b="1" dirty="0">
              <a:solidFill>
                <a:schemeClr val="bg1"/>
              </a:solidFill>
              <a:latin typeface="Arial"/>
              <a:cs typeface="Arial"/>
            </a:endParaRPr>
          </a:p>
        </p:txBody>
      </p:sp>
    </p:spTree>
    <p:extLst>
      <p:ext uri="{BB962C8B-B14F-4D97-AF65-F5344CB8AC3E}">
        <p14:creationId xmlns:p14="http://schemas.microsoft.com/office/powerpoint/2010/main" val="3363866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pPr marL="0" indent="0">
              <a:buNone/>
            </a:pPr>
            <a:r>
              <a:rPr lang="en-US" dirty="0" smtClean="0"/>
              <a:t/>
            </a:r>
            <a:br>
              <a:rPr lang="en-US" dirty="0" smtClean="0"/>
            </a:br>
            <a:r>
              <a:rPr lang="en-US" dirty="0" smtClean="0"/>
              <a:t>			</a:t>
            </a:r>
            <a:endParaRPr lang="en-US" b="1" u="sng" dirty="0"/>
          </a:p>
        </p:txBody>
      </p:sp>
      <p:sp>
        <p:nvSpPr>
          <p:cNvPr id="6146" name="Rectangle 2"/>
          <p:cNvSpPr>
            <a:spLocks noGrp="1" noChangeArrowheads="1"/>
          </p:cNvSpPr>
          <p:nvPr>
            <p:ph type="body" sz="quarter" idx="11"/>
          </p:nvPr>
        </p:nvSpPr>
        <p:spPr/>
        <p:txBody>
          <a:bodyPr/>
          <a:lstStyle/>
          <a:p>
            <a:r>
              <a:rPr lang="en-US" dirty="0" err="1">
                <a:solidFill>
                  <a:schemeClr val="tx2">
                    <a:lumMod val="75000"/>
                  </a:schemeClr>
                </a:solidFill>
              </a:rPr>
              <a:t>RESTful</a:t>
            </a:r>
            <a:r>
              <a:rPr lang="en-US" dirty="0">
                <a:solidFill>
                  <a:schemeClr val="tx2">
                    <a:lumMod val="75000"/>
                  </a:schemeClr>
                </a:solidFill>
              </a:rPr>
              <a:t> services: Complex JSON example </a:t>
            </a:r>
            <a:r>
              <a:rPr lang="en-US" dirty="0" smtClean="0">
                <a:solidFill>
                  <a:schemeClr val="tx2">
                    <a:lumMod val="75000"/>
                  </a:schemeClr>
                </a:solidFill>
              </a:rPr>
              <a:t>blindly attacked</a:t>
            </a:r>
            <a:endParaRPr lang="en-US" dirty="0">
              <a:solidFill>
                <a:schemeClr val="tx2">
                  <a:lumMod val="75000"/>
                </a:schemeClr>
              </a:solidFill>
            </a:endParaRPr>
          </a:p>
        </p:txBody>
      </p:sp>
      <p:sp>
        <p:nvSpPr>
          <p:cNvPr id="6145" name="Rectangle 1"/>
          <p:cNvSpPr>
            <a:spLocks noGrp="1" noChangeArrowheads="1"/>
          </p:cNvSpPr>
          <p:nvPr>
            <p:ph type="title"/>
          </p:nvPr>
        </p:nvSpPr>
        <p:spPr/>
        <p:txBody>
          <a:bodyPr/>
          <a:lstStyle/>
          <a:p>
            <a:r>
              <a:rPr lang="en-US" dirty="0"/>
              <a:t>Coverage for Modern Technologies</a:t>
            </a:r>
          </a:p>
        </p:txBody>
      </p:sp>
      <p:grpSp>
        <p:nvGrpSpPr>
          <p:cNvPr id="6" name="Group 5"/>
          <p:cNvGrpSpPr>
            <a:grpSpLocks noChangeAspect="1"/>
          </p:cNvGrpSpPr>
          <p:nvPr/>
        </p:nvGrpSpPr>
        <p:grpSpPr>
          <a:xfrm>
            <a:off x="323839" y="354089"/>
            <a:ext cx="1209116" cy="1423392"/>
            <a:chOff x="1068832" y="3277108"/>
            <a:chExt cx="1926336" cy="1700784"/>
          </a:xfrm>
        </p:grpSpPr>
        <p:pic>
          <p:nvPicPr>
            <p:cNvPr id="7" name="Picture 6" descr="event_targ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32" y="3277108"/>
              <a:ext cx="1926336" cy="1700784"/>
            </a:xfrm>
            <a:prstGeom prst="rect">
              <a:avLst/>
            </a:prstGeom>
          </p:spPr>
        </p:pic>
        <p:pic>
          <p:nvPicPr>
            <p:cNvPr id="8" name="Picture 7" descr="tech_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884" y="3510279"/>
              <a:ext cx="616966" cy="375039"/>
            </a:xfrm>
            <a:prstGeom prst="rect">
              <a:avLst/>
            </a:prstGeom>
          </p:spPr>
        </p:pic>
      </p:grpSp>
      <p:sp>
        <p:nvSpPr>
          <p:cNvPr id="18" name="TextBox 17"/>
          <p:cNvSpPr txBox="1"/>
          <p:nvPr/>
        </p:nvSpPr>
        <p:spPr>
          <a:xfrm>
            <a:off x="2000251" y="2035916"/>
            <a:ext cx="6477164" cy="954107"/>
          </a:xfrm>
          <a:prstGeom prst="rect">
            <a:avLst/>
          </a:prstGeom>
          <a:solidFill>
            <a:schemeClr val="bg1">
              <a:lumMod val="85000"/>
            </a:schemeClr>
          </a:solidFill>
          <a:ln>
            <a:solidFill>
              <a:srgbClr val="FFFFFF"/>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00B050"/>
                </a:solidFill>
                <a:latin typeface="Lucida Sans Typewriter" pitchFamily="49" charset="0"/>
                <a:ea typeface="Arial Unicode MS" pitchFamily="34" charset="-128"/>
                <a:cs typeface="Arial Unicode MS" pitchFamily="34" charset="-128"/>
              </a:rPr>
              <a:t>products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FF6600"/>
                </a:solidFill>
                <a:latin typeface="Lucida Sans Typewriter" pitchFamily="49" charset="0"/>
                <a:ea typeface="Arial Unicode MS" pitchFamily="34" charset="-128"/>
                <a:cs typeface="Arial Unicode MS" pitchFamily="34" charset="-128"/>
              </a:rPr>
              <a:t>shirt</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blue","</a:t>
            </a:r>
            <a:r>
              <a:rPr lang="en-US" sz="1400" b="1" dirty="0" err="1">
                <a:solidFill>
                  <a:srgbClr val="FF6600"/>
                </a:solidFill>
                <a:latin typeface="Lucida Sans Typewriter" pitchFamily="49" charset="0"/>
                <a:ea typeface="Arial Unicode MS" pitchFamily="34" charset="-128"/>
                <a:cs typeface="Arial Unicode MS" pitchFamily="34" charset="-128"/>
              </a:rPr>
              <a:t>red</a:t>
            </a:r>
            <a:r>
              <a:rPr lang="en-US" sz="1400" dirty="0" err="1">
                <a:solidFill>
                  <a:srgbClr val="000000"/>
                </a:solidFill>
                <a:latin typeface="Lucida Sans Typewriter" pitchFamily="49" charset="0"/>
                <a:ea typeface="Arial Unicode MS" pitchFamily="34" charset="-128"/>
                <a:cs typeface="Arial Unicode MS" pitchFamily="34" charset="-128"/>
              </a:rPr>
              <a:t>","yellow","green</a:t>
            </a:r>
            <a:r>
              <a:rPr lang="en-US" sz="1400" dirty="0">
                <a:solidFill>
                  <a:srgbClr val="000000"/>
                </a:solidFill>
                <a:latin typeface="Lucida Sans Typewriter" pitchFamily="49" charset="0"/>
                <a:ea typeface="Arial Unicode MS" pitchFamily="34" charset="-128"/>
                <a:cs typeface="Arial Unicode MS" pitchFamily="34" charset="-128"/>
              </a:rPr>
              <a:t>"],"sizes":["small","medium","large","</a:t>
            </a:r>
            <a:r>
              <a:rPr lang="en-US" sz="1400" dirty="0" err="1">
                <a:solidFill>
                  <a:srgbClr val="000000"/>
                </a:solidFill>
                <a:latin typeface="Lucida Sans Typewriter" pitchFamily="49" charset="0"/>
                <a:ea typeface="Arial Unicode MS" pitchFamily="34" charset="-128"/>
                <a:cs typeface="Arial Unicode MS" pitchFamily="34" charset="-128"/>
              </a:rPr>
              <a:t>xlarge</a:t>
            </a:r>
            <a:r>
              <a:rPr lang="en-US" sz="1400" dirty="0">
                <a:solidFill>
                  <a:srgbClr val="000000"/>
                </a:solidFill>
                <a:latin typeface="Lucida Sans Typewriter" pitchFamily="49" charset="0"/>
                <a:ea typeface="Arial Unicode MS" pitchFamily="34" charset="-128"/>
                <a:cs typeface="Arial Unicode MS" pitchFamily="34" charset="-128"/>
              </a:rPr>
              <a:t>"],"price":"19.99"}},{"hat":{"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":["black","red"],"sizes":["kids","adult"],"price":"24.99"}}]}</a:t>
            </a:r>
          </a:p>
        </p:txBody>
      </p:sp>
      <p:sp>
        <p:nvSpPr>
          <p:cNvPr id="20" name="TextBox 19"/>
          <p:cNvSpPr txBox="1"/>
          <p:nvPr/>
        </p:nvSpPr>
        <p:spPr>
          <a:xfrm>
            <a:off x="2000250" y="3713202"/>
            <a:ext cx="6327198" cy="553998"/>
          </a:xfrm>
          <a:prstGeom prst="rect">
            <a:avLst/>
          </a:prstGeom>
          <a:solidFill>
            <a:schemeClr val="bg1">
              <a:lumMod val="85000"/>
            </a:schemeClr>
          </a:solidFill>
          <a:ln>
            <a:solidFill>
              <a:srgbClr val="FFFFFF"/>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b="1" dirty="0">
                <a:solidFill>
                  <a:srgbClr val="00B050"/>
                </a:solidFill>
                <a:latin typeface="Lucida Sans Typewriter" pitchFamily="49" charset="0"/>
                <a:ea typeface="Arial Unicode MS" pitchFamily="34" charset="-128"/>
                <a:cs typeface="Arial Unicode MS" pitchFamily="34" charset="-128"/>
              </a:rPr>
              <a:t>products</a:t>
            </a: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b="1" dirty="0" smtClean="0">
                <a:solidFill>
                  <a:srgbClr val="FF6600"/>
                </a:solidFill>
                <a:latin typeface="Lucida Sans Typewriter" pitchFamily="49" charset="0"/>
                <a:ea typeface="Arial Unicode MS" pitchFamily="34" charset="-128"/>
                <a:cs typeface="Arial Unicode MS" pitchFamily="34" charset="-128"/>
              </a:rPr>
              <a:t>shirt</a:t>
            </a:r>
            <a:r>
              <a:rPr lang="en-US" sz="1000" b="1" dirty="0" smtClean="0">
                <a:solidFill>
                  <a:srgbClr val="FF0000"/>
                </a:solidFill>
                <a:latin typeface="Lucida Sans Typewriter" pitchFamily="49" charset="0"/>
              </a:rPr>
              <a:t>’</a:t>
            </a:r>
            <a:r>
              <a:rPr lang="en-US" sz="1000" b="1" dirty="0" smtClean="0">
                <a:solidFill>
                  <a:srgbClr val="FFFFFF">
                    <a:lumMod val="85000"/>
                  </a:srgbClr>
                </a:solidFill>
                <a:latin typeface="Lucida Sans Typewriter" pitchFamily="49" charset="0"/>
              </a:rPr>
              <a:t>_</a:t>
            </a:r>
            <a:r>
              <a:rPr lang="en-US" sz="1000" b="1" dirty="0" smtClean="0">
                <a:solidFill>
                  <a:srgbClr val="FF0000"/>
                </a:solidFill>
                <a:latin typeface="Lucida Sans Typewriter" pitchFamily="49" charset="0"/>
              </a:rPr>
              <a:t>OR</a:t>
            </a:r>
            <a:r>
              <a:rPr lang="en-US" sz="1000" b="1" dirty="0">
                <a:solidFill>
                  <a:srgbClr val="FFFFFF">
                    <a:lumMod val="85000"/>
                  </a:srgbClr>
                </a:solidFill>
                <a:latin typeface="Lucida Sans Typewriter" pitchFamily="49" charset="0"/>
              </a:rPr>
              <a:t>_</a:t>
            </a:r>
            <a:r>
              <a:rPr lang="en-US" sz="1000" b="1" dirty="0" smtClean="0">
                <a:solidFill>
                  <a:srgbClr val="FF0000"/>
                </a:solidFill>
                <a:latin typeface="Lucida Sans Typewriter" pitchFamily="49" charset="0"/>
              </a:rPr>
              <a:t>1</a:t>
            </a:r>
            <a:r>
              <a:rPr lang="en-US" sz="1000" b="1" dirty="0">
                <a:solidFill>
                  <a:srgbClr val="FF0000"/>
                </a:solidFill>
                <a:latin typeface="Lucida Sans Typewriter" pitchFamily="49" charset="0"/>
              </a:rPr>
              <a:t>=‘1</a:t>
            </a:r>
            <a:r>
              <a:rPr lang="en-US" sz="1000" dirty="0" smtClean="0">
                <a:solidFill>
                  <a:srgbClr val="000000"/>
                </a:solidFill>
                <a:latin typeface="Lucida Sans Typewriter" pitchFamily="49" charset="0"/>
                <a:ea typeface="Arial Unicode MS" pitchFamily="34" charset="-128"/>
                <a:cs typeface="Arial Unicode MS" pitchFamily="34" charset="-128"/>
              </a:rPr>
              <a:t>":{"</a:t>
            </a:r>
            <a:r>
              <a:rPr lang="en-US" sz="1000" dirty="0" err="1">
                <a:solidFill>
                  <a:srgbClr val="000000"/>
                </a:solidFill>
                <a:latin typeface="Lucida Sans Typewriter" pitchFamily="49" charset="0"/>
                <a:ea typeface="Arial Unicode MS" pitchFamily="34" charset="-128"/>
                <a:cs typeface="Arial Unicode MS" pitchFamily="34" charset="-128"/>
              </a:rPr>
              <a:t>text":“NTO","colors</a:t>
            </a: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dirty="0" err="1">
                <a:solidFill>
                  <a:srgbClr val="000000"/>
                </a:solidFill>
                <a:latin typeface="Lucida Sans Typewriter" pitchFamily="49" charset="0"/>
                <a:ea typeface="Arial Unicode MS" pitchFamily="34" charset="-128"/>
                <a:cs typeface="Arial Unicode MS" pitchFamily="34" charset="-128"/>
              </a:rPr>
              <a:t>blue","</a:t>
            </a:r>
            <a:r>
              <a:rPr lang="en-US" sz="1000" b="1" dirty="0" err="1">
                <a:solidFill>
                  <a:srgbClr val="FF6600"/>
                </a:solidFill>
                <a:latin typeface="Lucida Sans Typewriter" pitchFamily="49" charset="0"/>
                <a:ea typeface="Arial Unicode MS" pitchFamily="34" charset="-128"/>
                <a:cs typeface="Arial Unicode MS" pitchFamily="34" charset="-128"/>
              </a:rPr>
              <a:t>red</a:t>
            </a:r>
            <a:r>
              <a:rPr lang="en-US" sz="1000" dirty="0" err="1">
                <a:solidFill>
                  <a:srgbClr val="000000"/>
                </a:solidFill>
                <a:latin typeface="Lucida Sans Typewriter" pitchFamily="49" charset="0"/>
                <a:ea typeface="Arial Unicode MS" pitchFamily="34" charset="-128"/>
                <a:cs typeface="Arial Unicode MS" pitchFamily="34" charset="-128"/>
              </a:rPr>
              <a:t>","yellow","green</a:t>
            </a:r>
            <a:r>
              <a:rPr lang="en-US" sz="1000" dirty="0">
                <a:solidFill>
                  <a:srgbClr val="000000"/>
                </a:solidFill>
                <a:latin typeface="Lucida Sans Typewriter" pitchFamily="49" charset="0"/>
                <a:ea typeface="Arial Unicode MS" pitchFamily="34" charset="-128"/>
                <a:cs typeface="Arial Unicode MS" pitchFamily="34" charset="-128"/>
              </a:rPr>
              <a:t>"],"sizes":["small","medium","large","</a:t>
            </a:r>
            <a:r>
              <a:rPr lang="en-US" sz="1000" dirty="0" err="1">
                <a:solidFill>
                  <a:srgbClr val="000000"/>
                </a:solidFill>
                <a:latin typeface="Lucida Sans Typewriter" pitchFamily="49" charset="0"/>
                <a:ea typeface="Arial Unicode MS" pitchFamily="34" charset="-128"/>
                <a:cs typeface="Arial Unicode MS" pitchFamily="34" charset="-128"/>
              </a:rPr>
              <a:t>xlarge</a:t>
            </a:r>
            <a:r>
              <a:rPr lang="en-US" sz="1000" dirty="0">
                <a:solidFill>
                  <a:srgbClr val="000000"/>
                </a:solidFill>
                <a:latin typeface="Lucida Sans Typewriter" pitchFamily="49" charset="0"/>
                <a:ea typeface="Arial Unicode MS" pitchFamily="34" charset="-128"/>
                <a:cs typeface="Arial Unicode MS" pitchFamily="34" charset="-128"/>
              </a:rPr>
              <a:t>"],"price":"19.99"}},{"hat":{"</a:t>
            </a:r>
            <a:r>
              <a:rPr lang="en-US" sz="1000" dirty="0" err="1">
                <a:solidFill>
                  <a:srgbClr val="000000"/>
                </a:solidFill>
                <a:latin typeface="Lucida Sans Typewriter" pitchFamily="49" charset="0"/>
                <a:ea typeface="Arial Unicode MS" pitchFamily="34" charset="-128"/>
                <a:cs typeface="Arial Unicode MS" pitchFamily="34" charset="-128"/>
              </a:rPr>
              <a:t>text":“NTO","colors</a:t>
            </a:r>
            <a:r>
              <a:rPr lang="en-US" sz="1000" dirty="0">
                <a:solidFill>
                  <a:srgbClr val="000000"/>
                </a:solidFill>
                <a:latin typeface="Lucida Sans Typewriter" pitchFamily="49" charset="0"/>
                <a:ea typeface="Arial Unicode MS" pitchFamily="34" charset="-128"/>
                <a:cs typeface="Arial Unicode MS" pitchFamily="34" charset="-128"/>
              </a:rPr>
              <a:t>":["</a:t>
            </a:r>
            <a:r>
              <a:rPr lang="en-US" sz="1000" dirty="0" err="1">
                <a:solidFill>
                  <a:srgbClr val="000000"/>
                </a:solidFill>
                <a:latin typeface="Lucida Sans Typewriter" pitchFamily="49" charset="0"/>
                <a:ea typeface="Arial Unicode MS" pitchFamily="34" charset="-128"/>
                <a:cs typeface="Arial Unicode MS" pitchFamily="34" charset="-128"/>
              </a:rPr>
              <a:t>black","red</a:t>
            </a:r>
            <a:r>
              <a:rPr lang="en-US" sz="1000" dirty="0">
                <a:solidFill>
                  <a:srgbClr val="000000"/>
                </a:solidFill>
                <a:latin typeface="Lucida Sans Typewriter" pitchFamily="49" charset="0"/>
                <a:ea typeface="Arial Unicode MS" pitchFamily="34" charset="-128"/>
                <a:cs typeface="Arial Unicode MS" pitchFamily="34" charset="-128"/>
              </a:rPr>
              <a:t>"],"sizes":["</a:t>
            </a:r>
            <a:r>
              <a:rPr lang="en-US" sz="1000" dirty="0" err="1">
                <a:solidFill>
                  <a:srgbClr val="000000"/>
                </a:solidFill>
                <a:latin typeface="Lucida Sans Typewriter" pitchFamily="49" charset="0"/>
                <a:ea typeface="Arial Unicode MS" pitchFamily="34" charset="-128"/>
                <a:cs typeface="Arial Unicode MS" pitchFamily="34" charset="-128"/>
              </a:rPr>
              <a:t>kids","adult</a:t>
            </a:r>
            <a:r>
              <a:rPr lang="en-US" sz="1000" dirty="0">
                <a:solidFill>
                  <a:srgbClr val="000000"/>
                </a:solidFill>
                <a:latin typeface="Lucida Sans Typewriter" pitchFamily="49" charset="0"/>
                <a:ea typeface="Arial Unicode MS" pitchFamily="34" charset="-128"/>
                <a:cs typeface="Arial Unicode MS" pitchFamily="34" charset="-128"/>
              </a:rPr>
              <a:t>"],"price":"24.99</a:t>
            </a:r>
            <a:r>
              <a:rPr lang="en-US" sz="1000" dirty="0" smtClean="0">
                <a:solidFill>
                  <a:srgbClr val="000000"/>
                </a:solidFill>
                <a:latin typeface="Lucida Sans Typewriter" pitchFamily="49" charset="0"/>
                <a:ea typeface="Arial Unicode MS" pitchFamily="34" charset="-128"/>
                <a:cs typeface="Arial Unicode MS" pitchFamily="34" charset="-128"/>
              </a:rPr>
              <a:t>"}}]}</a:t>
            </a:r>
            <a:endParaRPr lang="en-US" sz="1000" dirty="0">
              <a:solidFill>
                <a:srgbClr val="000000"/>
              </a:solidFill>
              <a:latin typeface="Lucida Sans Typewriter" pitchFamily="49" charset="0"/>
            </a:endParaRPr>
          </a:p>
        </p:txBody>
      </p:sp>
      <p:sp>
        <p:nvSpPr>
          <p:cNvPr id="3" name="Rectangle 2"/>
          <p:cNvSpPr/>
          <p:nvPr/>
        </p:nvSpPr>
        <p:spPr>
          <a:xfrm>
            <a:off x="374556" y="2209800"/>
            <a:ext cx="1454244" cy="400110"/>
          </a:xfrm>
          <a:prstGeom prst="rect">
            <a:avLst/>
          </a:prstGeom>
        </p:spPr>
        <p:txBody>
          <a:bodyPr wrap="none">
            <a:spAutoFit/>
          </a:bodyPr>
          <a:lstStyle/>
          <a:p>
            <a:pPr algn="r" defTabSz="457200" fontAlgn="base">
              <a:spcBef>
                <a:spcPct val="0"/>
              </a:spcBef>
              <a:spcAft>
                <a:spcPct val="0"/>
              </a:spcAft>
              <a:buClr>
                <a:srgbClr val="000000"/>
              </a:buClr>
              <a:buSzPct val="100000"/>
              <a:buFont typeface="Times New Roman" pitchFamily="16" charset="0"/>
              <a:buNone/>
            </a:pPr>
            <a:r>
              <a:rPr lang="en-US" sz="2000" dirty="0">
                <a:solidFill>
                  <a:srgbClr val="000000"/>
                </a:solidFill>
                <a:latin typeface="Arial"/>
                <a:cs typeface="Arial"/>
              </a:rPr>
              <a:t>As one line</a:t>
            </a:r>
          </a:p>
        </p:txBody>
      </p:sp>
      <p:sp>
        <p:nvSpPr>
          <p:cNvPr id="4" name="Rectangle 3"/>
          <p:cNvSpPr/>
          <p:nvPr/>
        </p:nvSpPr>
        <p:spPr>
          <a:xfrm>
            <a:off x="571500" y="3733800"/>
            <a:ext cx="1257300" cy="1015663"/>
          </a:xfrm>
          <a:prstGeom prst="rect">
            <a:avLst/>
          </a:prstGeom>
        </p:spPr>
        <p:txBody>
          <a:bodyPr wrap="square">
            <a:spAutoFit/>
          </a:bodyPr>
          <a:lstStyle/>
          <a:p>
            <a:pPr algn="r" defTabSz="457200" fontAlgn="base">
              <a:spcBef>
                <a:spcPct val="0"/>
              </a:spcBef>
              <a:spcAft>
                <a:spcPct val="0"/>
              </a:spcAft>
              <a:buClr>
                <a:srgbClr val="000000"/>
              </a:buClr>
              <a:buSzPct val="100000"/>
              <a:buFont typeface="Times New Roman" pitchFamily="16" charset="0"/>
              <a:buNone/>
            </a:pPr>
            <a:r>
              <a:rPr lang="en-US" sz="2000" dirty="0">
                <a:solidFill>
                  <a:srgbClr val="000000"/>
                </a:solidFill>
                <a:latin typeface="Arial"/>
                <a:cs typeface="Arial"/>
              </a:rPr>
              <a:t>Attacked by other scanners</a:t>
            </a:r>
          </a:p>
        </p:txBody>
      </p:sp>
      <p:sp>
        <p:nvSpPr>
          <p:cNvPr id="15" name="TextBox 14"/>
          <p:cNvSpPr txBox="1"/>
          <p:nvPr/>
        </p:nvSpPr>
        <p:spPr>
          <a:xfrm>
            <a:off x="2000250" y="3713206"/>
            <a:ext cx="6327198" cy="1169551"/>
          </a:xfrm>
          <a:prstGeom prst="rect">
            <a:avLst/>
          </a:prstGeom>
          <a:solidFill>
            <a:schemeClr val="bg1">
              <a:lumMod val="85000"/>
            </a:schemeClr>
          </a:solidFill>
          <a:ln>
            <a:no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00B050"/>
                </a:solidFill>
                <a:latin typeface="Lucida Sans Typewriter" pitchFamily="49" charset="0"/>
                <a:ea typeface="Arial Unicode MS" pitchFamily="34" charset="-128"/>
                <a:cs typeface="Arial Unicode MS" pitchFamily="34" charset="-128"/>
              </a:rPr>
              <a:t>products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FF6600"/>
                </a:solidFill>
                <a:latin typeface="Lucida Sans Typewriter" pitchFamily="49" charset="0"/>
                <a:ea typeface="Arial Unicode MS" pitchFamily="34" charset="-128"/>
                <a:cs typeface="Arial Unicode MS" pitchFamily="34" charset="-128"/>
              </a:rPr>
              <a:t>shirt</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blue","</a:t>
            </a:r>
            <a:r>
              <a:rPr lang="en-US" sz="1400" b="1" dirty="0" err="1">
                <a:solidFill>
                  <a:srgbClr val="FF6600"/>
                </a:solidFill>
                <a:latin typeface="Lucida Sans Typewriter" pitchFamily="49" charset="0"/>
                <a:ea typeface="Arial Unicode MS" pitchFamily="34" charset="-128"/>
                <a:cs typeface="Arial Unicode MS" pitchFamily="34" charset="-128"/>
              </a:rPr>
              <a:t>red</a:t>
            </a:r>
            <a:r>
              <a:rPr lang="en-US" sz="1400" dirty="0" err="1">
                <a:solidFill>
                  <a:srgbClr val="000000"/>
                </a:solidFill>
                <a:latin typeface="Lucida Sans Typewriter" pitchFamily="49" charset="0"/>
                <a:ea typeface="Arial Unicode MS" pitchFamily="34" charset="-128"/>
                <a:cs typeface="Arial Unicode MS" pitchFamily="34" charset="-128"/>
              </a:rPr>
              <a:t>","yellow","green</a:t>
            </a:r>
            <a:r>
              <a:rPr lang="en-US" sz="1400" dirty="0">
                <a:solidFill>
                  <a:srgbClr val="000000"/>
                </a:solidFill>
                <a:latin typeface="Lucida Sans Typewriter" pitchFamily="49" charset="0"/>
                <a:ea typeface="Arial Unicode MS" pitchFamily="34" charset="-128"/>
                <a:cs typeface="Arial Unicode MS" pitchFamily="34" charset="-128"/>
              </a:rPr>
              <a:t>"],"sizes":["small","medium","large","</a:t>
            </a:r>
            <a:r>
              <a:rPr lang="en-US" sz="1400" dirty="0" err="1">
                <a:solidFill>
                  <a:srgbClr val="000000"/>
                </a:solidFill>
                <a:latin typeface="Lucida Sans Typewriter" pitchFamily="49" charset="0"/>
                <a:ea typeface="Arial Unicode MS" pitchFamily="34" charset="-128"/>
                <a:cs typeface="Arial Unicode MS" pitchFamily="34" charset="-128"/>
              </a:rPr>
              <a:t>xlarge</a:t>
            </a:r>
            <a:r>
              <a:rPr lang="en-US" sz="1400" dirty="0">
                <a:solidFill>
                  <a:srgbClr val="000000"/>
                </a:solidFill>
                <a:latin typeface="Lucida Sans Typewriter" pitchFamily="49" charset="0"/>
                <a:ea typeface="Arial Unicode MS" pitchFamily="34" charset="-128"/>
                <a:cs typeface="Arial Unicode MS" pitchFamily="34" charset="-128"/>
              </a:rPr>
              <a:t>"],"price":"19.99"}},{"hat":{"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black","red</a:t>
            </a:r>
            <a:r>
              <a:rPr lang="en-US" sz="1400" dirty="0">
                <a:solidFill>
                  <a:srgbClr val="000000"/>
                </a:solidFill>
                <a:latin typeface="Lucida Sans Typewriter" pitchFamily="49" charset="0"/>
                <a:ea typeface="Arial Unicode MS" pitchFamily="34" charset="-128"/>
                <a:cs typeface="Arial Unicode MS" pitchFamily="34" charset="-128"/>
              </a:rPr>
              <a:t>"],"sizes":["</a:t>
            </a:r>
            <a:r>
              <a:rPr lang="en-US" sz="1400" dirty="0" err="1">
                <a:solidFill>
                  <a:srgbClr val="000000"/>
                </a:solidFill>
                <a:latin typeface="Lucida Sans Typewriter" pitchFamily="49" charset="0"/>
                <a:ea typeface="Arial Unicode MS" pitchFamily="34" charset="-128"/>
                <a:cs typeface="Arial Unicode MS" pitchFamily="34" charset="-128"/>
              </a:rPr>
              <a:t>kids","adult</a:t>
            </a:r>
            <a:r>
              <a:rPr lang="en-US" sz="1400" dirty="0">
                <a:solidFill>
                  <a:srgbClr val="000000"/>
                </a:solidFill>
                <a:latin typeface="Lucida Sans Typewriter" pitchFamily="49" charset="0"/>
                <a:ea typeface="Arial Unicode MS" pitchFamily="34" charset="-128"/>
                <a:cs typeface="Arial Unicode MS" pitchFamily="34" charset="-128"/>
              </a:rPr>
              <a:t>"],"price":"24.99</a:t>
            </a:r>
            <a:r>
              <a:rPr lang="en-US" sz="1400" dirty="0" smtClean="0">
                <a:solidFill>
                  <a:srgbClr val="000000"/>
                </a:solidFill>
                <a:latin typeface="Lucida Sans Typewriter" pitchFamily="49" charset="0"/>
                <a:ea typeface="Arial Unicode MS" pitchFamily="34" charset="-128"/>
                <a:cs typeface="Arial Unicode MS" pitchFamily="34" charset="-128"/>
              </a:rPr>
              <a:t>"}}]}</a:t>
            </a:r>
            <a:r>
              <a:rPr lang="en-US" sz="1400" b="1" dirty="0" smtClean="0">
                <a:solidFill>
                  <a:srgbClr val="FF0000"/>
                </a:solidFill>
                <a:latin typeface="Lucida Sans Typewriter" pitchFamily="49" charset="0"/>
              </a:rPr>
              <a:t>’ </a:t>
            </a:r>
            <a:r>
              <a:rPr lang="en-US" sz="1400" b="1" dirty="0">
                <a:solidFill>
                  <a:srgbClr val="FF0000"/>
                </a:solidFill>
                <a:latin typeface="Lucida Sans Typewriter" pitchFamily="49" charset="0"/>
              </a:rPr>
              <a:t>OR 1=‘1</a:t>
            </a:r>
            <a:endParaRPr lang="en-US" sz="1400" dirty="0">
              <a:solidFill>
                <a:srgbClr val="000000"/>
              </a:solidFill>
              <a:latin typeface="Lucida Sans Typewriter" pitchFamily="49" charset="0"/>
            </a:endParaRPr>
          </a:p>
        </p:txBody>
      </p:sp>
      <p:sp>
        <p:nvSpPr>
          <p:cNvPr id="12" name="Oval Callout 11"/>
          <p:cNvSpPr/>
          <p:nvPr/>
        </p:nvSpPr>
        <p:spPr bwMode="auto">
          <a:xfrm>
            <a:off x="1714502" y="5473824"/>
            <a:ext cx="3346315" cy="907504"/>
          </a:xfrm>
          <a:prstGeom prst="wedgeEllipseCallout">
            <a:avLst>
              <a:gd name="adj1" fmla="val 57147"/>
              <a:gd name="adj2" fmla="val -131170"/>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r>
              <a:rPr lang="en-US" sz="2000" b="1" dirty="0">
                <a:solidFill>
                  <a:srgbClr val="FFFFFF"/>
                </a:solidFill>
                <a:latin typeface="Arial"/>
                <a:cs typeface="Arial"/>
              </a:rPr>
              <a:t>Accomplished nothing</a:t>
            </a:r>
          </a:p>
        </p:txBody>
      </p:sp>
    </p:spTree>
    <p:extLst>
      <p:ext uri="{BB962C8B-B14F-4D97-AF65-F5344CB8AC3E}">
        <p14:creationId xmlns:p14="http://schemas.microsoft.com/office/powerpoint/2010/main" val="13259282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a:p>
            <a:endParaRPr lang="en-US" dirty="0"/>
          </a:p>
          <a:p>
            <a:pPr marL="0" indent="0">
              <a:buNone/>
            </a:pPr>
            <a:r>
              <a:rPr lang="en-US" dirty="0" smtClean="0"/>
              <a:t/>
            </a:r>
            <a:br>
              <a:rPr lang="en-US" dirty="0" smtClean="0"/>
            </a:br>
            <a:r>
              <a:rPr lang="en-US" dirty="0" smtClean="0"/>
              <a:t>			</a:t>
            </a:r>
            <a:endParaRPr lang="en-US" b="1" u="sng" dirty="0"/>
          </a:p>
        </p:txBody>
      </p:sp>
      <p:sp>
        <p:nvSpPr>
          <p:cNvPr id="6146" name="Rectangle 2"/>
          <p:cNvSpPr>
            <a:spLocks noGrp="1" noChangeArrowheads="1"/>
          </p:cNvSpPr>
          <p:nvPr>
            <p:ph type="body" sz="quarter" idx="11"/>
          </p:nvPr>
        </p:nvSpPr>
        <p:spPr/>
        <p:txBody>
          <a:bodyPr/>
          <a:lstStyle/>
          <a:p>
            <a:r>
              <a:rPr lang="en-US" dirty="0" err="1">
                <a:solidFill>
                  <a:schemeClr val="tx2">
                    <a:lumMod val="75000"/>
                  </a:schemeClr>
                </a:solidFill>
              </a:rPr>
              <a:t>RESTful</a:t>
            </a:r>
            <a:r>
              <a:rPr lang="en-US" dirty="0">
                <a:solidFill>
                  <a:schemeClr val="tx2">
                    <a:lumMod val="75000"/>
                  </a:schemeClr>
                </a:solidFill>
              </a:rPr>
              <a:t> services: Complex JSON example converted &amp; attacked</a:t>
            </a:r>
          </a:p>
        </p:txBody>
      </p:sp>
      <p:sp>
        <p:nvSpPr>
          <p:cNvPr id="6145" name="Rectangle 1"/>
          <p:cNvSpPr>
            <a:spLocks noGrp="1" noChangeArrowheads="1"/>
          </p:cNvSpPr>
          <p:nvPr>
            <p:ph type="title"/>
          </p:nvPr>
        </p:nvSpPr>
        <p:spPr/>
        <p:txBody>
          <a:bodyPr/>
          <a:lstStyle/>
          <a:p>
            <a:r>
              <a:rPr lang="en-US" dirty="0"/>
              <a:t>Coverage for Modern Technologies</a:t>
            </a:r>
          </a:p>
        </p:txBody>
      </p:sp>
      <p:grpSp>
        <p:nvGrpSpPr>
          <p:cNvPr id="6" name="Group 5"/>
          <p:cNvGrpSpPr>
            <a:grpSpLocks noChangeAspect="1"/>
          </p:cNvGrpSpPr>
          <p:nvPr/>
        </p:nvGrpSpPr>
        <p:grpSpPr>
          <a:xfrm>
            <a:off x="323839" y="354089"/>
            <a:ext cx="1209116" cy="1423392"/>
            <a:chOff x="1068832" y="3277108"/>
            <a:chExt cx="1926336" cy="1700784"/>
          </a:xfrm>
        </p:grpSpPr>
        <p:pic>
          <p:nvPicPr>
            <p:cNvPr id="7" name="Picture 6" descr="event_targe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32" y="3277108"/>
              <a:ext cx="1926336" cy="1700784"/>
            </a:xfrm>
            <a:prstGeom prst="rect">
              <a:avLst/>
            </a:prstGeom>
          </p:spPr>
        </p:pic>
        <p:pic>
          <p:nvPicPr>
            <p:cNvPr id="8" name="Picture 7" descr="tech_cloud.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884" y="3510279"/>
              <a:ext cx="616966" cy="375039"/>
            </a:xfrm>
            <a:prstGeom prst="rect">
              <a:avLst/>
            </a:prstGeom>
          </p:spPr>
        </p:pic>
      </p:grpSp>
      <p:sp>
        <p:nvSpPr>
          <p:cNvPr id="18" name="TextBox 17"/>
          <p:cNvSpPr txBox="1"/>
          <p:nvPr/>
        </p:nvSpPr>
        <p:spPr>
          <a:xfrm>
            <a:off x="2000251" y="2035916"/>
            <a:ext cx="6477164" cy="954107"/>
          </a:xfrm>
          <a:prstGeom prst="rect">
            <a:avLst/>
          </a:prstGeom>
          <a:solidFill>
            <a:schemeClr val="bg1">
              <a:lumMod val="85000"/>
            </a:schemeClr>
          </a:solidFill>
          <a:ln>
            <a:solidFill>
              <a:srgbClr val="FFFFFF"/>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00B050"/>
                </a:solidFill>
                <a:latin typeface="Lucida Sans Typewriter" pitchFamily="49" charset="0"/>
                <a:ea typeface="Arial Unicode MS" pitchFamily="34" charset="-128"/>
                <a:cs typeface="Arial Unicode MS" pitchFamily="34" charset="-128"/>
              </a:rPr>
              <a:t>products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FF6600"/>
                </a:solidFill>
                <a:latin typeface="Lucida Sans Typewriter" pitchFamily="49" charset="0"/>
                <a:ea typeface="Arial Unicode MS" pitchFamily="34" charset="-128"/>
                <a:cs typeface="Arial Unicode MS" pitchFamily="34" charset="-128"/>
              </a:rPr>
              <a:t>shirt</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blue","</a:t>
            </a:r>
            <a:r>
              <a:rPr lang="en-US" sz="1400" b="1" dirty="0" err="1">
                <a:solidFill>
                  <a:srgbClr val="FF6600"/>
                </a:solidFill>
                <a:latin typeface="Lucida Sans Typewriter" pitchFamily="49" charset="0"/>
                <a:ea typeface="Arial Unicode MS" pitchFamily="34" charset="-128"/>
                <a:cs typeface="Arial Unicode MS" pitchFamily="34" charset="-128"/>
              </a:rPr>
              <a:t>red</a:t>
            </a:r>
            <a:r>
              <a:rPr lang="en-US" sz="1400" dirty="0" err="1">
                <a:solidFill>
                  <a:srgbClr val="000000"/>
                </a:solidFill>
                <a:latin typeface="Lucida Sans Typewriter" pitchFamily="49" charset="0"/>
                <a:ea typeface="Arial Unicode MS" pitchFamily="34" charset="-128"/>
                <a:cs typeface="Arial Unicode MS" pitchFamily="34" charset="-128"/>
              </a:rPr>
              <a:t>","yellow","green</a:t>
            </a:r>
            <a:r>
              <a:rPr lang="en-US" sz="1400" dirty="0">
                <a:solidFill>
                  <a:srgbClr val="000000"/>
                </a:solidFill>
                <a:latin typeface="Lucida Sans Typewriter" pitchFamily="49" charset="0"/>
                <a:ea typeface="Arial Unicode MS" pitchFamily="34" charset="-128"/>
                <a:cs typeface="Arial Unicode MS" pitchFamily="34" charset="-128"/>
              </a:rPr>
              <a:t>"],"sizes":["small","medium","large","</a:t>
            </a:r>
            <a:r>
              <a:rPr lang="en-US" sz="1400" dirty="0" err="1">
                <a:solidFill>
                  <a:srgbClr val="000000"/>
                </a:solidFill>
                <a:latin typeface="Lucida Sans Typewriter" pitchFamily="49" charset="0"/>
                <a:ea typeface="Arial Unicode MS" pitchFamily="34" charset="-128"/>
                <a:cs typeface="Arial Unicode MS" pitchFamily="34" charset="-128"/>
              </a:rPr>
              <a:t>xlarge</a:t>
            </a:r>
            <a:r>
              <a:rPr lang="en-US" sz="1400" dirty="0">
                <a:solidFill>
                  <a:srgbClr val="000000"/>
                </a:solidFill>
                <a:latin typeface="Lucida Sans Typewriter" pitchFamily="49" charset="0"/>
                <a:ea typeface="Arial Unicode MS" pitchFamily="34" charset="-128"/>
                <a:cs typeface="Arial Unicode MS" pitchFamily="34" charset="-128"/>
              </a:rPr>
              <a:t>"],"price":"19.99"}},{"hat":{"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":["black","red"],"sizes":["kids","adult"],"price":"24.99"}}]}</a:t>
            </a:r>
          </a:p>
        </p:txBody>
      </p:sp>
      <p:sp>
        <p:nvSpPr>
          <p:cNvPr id="20" name="TextBox 19"/>
          <p:cNvSpPr txBox="1"/>
          <p:nvPr/>
        </p:nvSpPr>
        <p:spPr>
          <a:xfrm>
            <a:off x="2000250" y="3505201"/>
            <a:ext cx="6327198" cy="1169551"/>
          </a:xfrm>
          <a:prstGeom prst="rect">
            <a:avLst/>
          </a:prstGeom>
          <a:solidFill>
            <a:schemeClr val="bg1">
              <a:lumMod val="85000"/>
            </a:schemeClr>
          </a:solidFill>
          <a:ln>
            <a:solidFill>
              <a:srgbClr val="FFFFFF"/>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00B050"/>
                </a:solidFill>
                <a:latin typeface="Lucida Sans Typewriter" pitchFamily="49" charset="0"/>
                <a:ea typeface="Arial Unicode MS" pitchFamily="34" charset="-128"/>
                <a:cs typeface="Arial Unicode MS" pitchFamily="34" charset="-128"/>
              </a:rPr>
              <a:t>products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smtClean="0">
                <a:solidFill>
                  <a:srgbClr val="FF6600"/>
                </a:solidFill>
                <a:latin typeface="Lucida Sans Typewriter" pitchFamily="49" charset="0"/>
                <a:ea typeface="Arial Unicode MS" pitchFamily="34" charset="-128"/>
                <a:cs typeface="Arial Unicode MS" pitchFamily="34" charset="-128"/>
              </a:rPr>
              <a:t>shirt</a:t>
            </a:r>
            <a:r>
              <a:rPr lang="en-US" sz="1400" b="1" dirty="0" smtClean="0">
                <a:solidFill>
                  <a:srgbClr val="FF0000"/>
                </a:solidFill>
                <a:latin typeface="Lucida Sans Typewriter" pitchFamily="49" charset="0"/>
              </a:rPr>
              <a:t>’</a:t>
            </a:r>
            <a:r>
              <a:rPr lang="en-US" sz="1400" b="1" dirty="0" smtClean="0">
                <a:solidFill>
                  <a:srgbClr val="FFFFFF">
                    <a:lumMod val="85000"/>
                  </a:srgbClr>
                </a:solidFill>
                <a:latin typeface="Lucida Sans Typewriter" pitchFamily="49" charset="0"/>
              </a:rPr>
              <a:t>_</a:t>
            </a:r>
            <a:r>
              <a:rPr lang="en-US" sz="1400" b="1" dirty="0" smtClean="0">
                <a:solidFill>
                  <a:srgbClr val="FF0000"/>
                </a:solidFill>
                <a:latin typeface="Lucida Sans Typewriter" pitchFamily="49" charset="0"/>
              </a:rPr>
              <a:t>OR</a:t>
            </a:r>
            <a:r>
              <a:rPr lang="en-US" sz="1400" b="1" dirty="0">
                <a:solidFill>
                  <a:srgbClr val="FFFFFF">
                    <a:lumMod val="85000"/>
                  </a:srgbClr>
                </a:solidFill>
                <a:latin typeface="Lucida Sans Typewriter" pitchFamily="49" charset="0"/>
              </a:rPr>
              <a:t>_</a:t>
            </a:r>
            <a:r>
              <a:rPr lang="en-US" sz="1400" b="1" dirty="0" smtClean="0">
                <a:solidFill>
                  <a:srgbClr val="FF0000"/>
                </a:solidFill>
                <a:latin typeface="Lucida Sans Typewriter" pitchFamily="49" charset="0"/>
              </a:rPr>
              <a:t>1</a:t>
            </a:r>
            <a:r>
              <a:rPr lang="en-US" sz="1400" b="1" dirty="0">
                <a:solidFill>
                  <a:srgbClr val="FF0000"/>
                </a:solidFill>
                <a:latin typeface="Lucida Sans Typewriter" pitchFamily="49" charset="0"/>
              </a:rPr>
              <a:t>=‘1</a:t>
            </a:r>
            <a:r>
              <a:rPr lang="en-US" sz="1400" dirty="0" smtClean="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blue","</a:t>
            </a:r>
            <a:r>
              <a:rPr lang="en-US" sz="1400" b="1" dirty="0" err="1">
                <a:solidFill>
                  <a:srgbClr val="FF6600"/>
                </a:solidFill>
                <a:latin typeface="Lucida Sans Typewriter" pitchFamily="49" charset="0"/>
                <a:ea typeface="Arial Unicode MS" pitchFamily="34" charset="-128"/>
                <a:cs typeface="Arial Unicode MS" pitchFamily="34" charset="-128"/>
              </a:rPr>
              <a:t>red</a:t>
            </a:r>
            <a:r>
              <a:rPr lang="en-US" sz="1400" dirty="0" err="1">
                <a:solidFill>
                  <a:srgbClr val="000000"/>
                </a:solidFill>
                <a:latin typeface="Lucida Sans Typewriter" pitchFamily="49" charset="0"/>
                <a:ea typeface="Arial Unicode MS" pitchFamily="34" charset="-128"/>
                <a:cs typeface="Arial Unicode MS" pitchFamily="34" charset="-128"/>
              </a:rPr>
              <a:t>","yellow","green</a:t>
            </a:r>
            <a:r>
              <a:rPr lang="en-US" sz="1400" dirty="0">
                <a:solidFill>
                  <a:srgbClr val="000000"/>
                </a:solidFill>
                <a:latin typeface="Lucida Sans Typewriter" pitchFamily="49" charset="0"/>
                <a:ea typeface="Arial Unicode MS" pitchFamily="34" charset="-128"/>
                <a:cs typeface="Arial Unicode MS" pitchFamily="34" charset="-128"/>
              </a:rPr>
              <a:t>"],"sizes":["small","medium","large","</a:t>
            </a:r>
            <a:r>
              <a:rPr lang="en-US" sz="1400" dirty="0" err="1">
                <a:solidFill>
                  <a:srgbClr val="000000"/>
                </a:solidFill>
                <a:latin typeface="Lucida Sans Typewriter" pitchFamily="49" charset="0"/>
                <a:ea typeface="Arial Unicode MS" pitchFamily="34" charset="-128"/>
                <a:cs typeface="Arial Unicode MS" pitchFamily="34" charset="-128"/>
              </a:rPr>
              <a:t>xlarge</a:t>
            </a:r>
            <a:r>
              <a:rPr lang="en-US" sz="1400" dirty="0">
                <a:solidFill>
                  <a:srgbClr val="000000"/>
                </a:solidFill>
                <a:latin typeface="Lucida Sans Typewriter" pitchFamily="49" charset="0"/>
                <a:ea typeface="Arial Unicode MS" pitchFamily="34" charset="-128"/>
                <a:cs typeface="Arial Unicode MS" pitchFamily="34" charset="-128"/>
              </a:rPr>
              <a:t>"],"price":"19.99"}},{"hat":{"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black","red</a:t>
            </a:r>
            <a:r>
              <a:rPr lang="en-US" sz="1400" dirty="0">
                <a:solidFill>
                  <a:srgbClr val="000000"/>
                </a:solidFill>
                <a:latin typeface="Lucida Sans Typewriter" pitchFamily="49" charset="0"/>
                <a:ea typeface="Arial Unicode MS" pitchFamily="34" charset="-128"/>
                <a:cs typeface="Arial Unicode MS" pitchFamily="34" charset="-128"/>
              </a:rPr>
              <a:t>"],"sizes":["</a:t>
            </a:r>
            <a:r>
              <a:rPr lang="en-US" sz="1400" dirty="0" err="1">
                <a:solidFill>
                  <a:srgbClr val="000000"/>
                </a:solidFill>
                <a:latin typeface="Lucida Sans Typewriter" pitchFamily="49" charset="0"/>
                <a:ea typeface="Arial Unicode MS" pitchFamily="34" charset="-128"/>
                <a:cs typeface="Arial Unicode MS" pitchFamily="34" charset="-128"/>
              </a:rPr>
              <a:t>kids","adult</a:t>
            </a:r>
            <a:r>
              <a:rPr lang="en-US" sz="1400" dirty="0">
                <a:solidFill>
                  <a:srgbClr val="000000"/>
                </a:solidFill>
                <a:latin typeface="Lucida Sans Typewriter" pitchFamily="49" charset="0"/>
                <a:ea typeface="Arial Unicode MS" pitchFamily="34" charset="-128"/>
                <a:cs typeface="Arial Unicode MS" pitchFamily="34" charset="-128"/>
              </a:rPr>
              <a:t>"],"price":"24.99</a:t>
            </a:r>
            <a:r>
              <a:rPr lang="en-US" sz="1400" dirty="0" smtClean="0">
                <a:solidFill>
                  <a:srgbClr val="000000"/>
                </a:solidFill>
                <a:latin typeface="Lucida Sans Typewriter" pitchFamily="49" charset="0"/>
                <a:ea typeface="Arial Unicode MS" pitchFamily="34" charset="-128"/>
                <a:cs typeface="Arial Unicode MS" pitchFamily="34" charset="-128"/>
              </a:rPr>
              <a:t>"}}]}</a:t>
            </a:r>
            <a:endParaRPr lang="en-US" sz="1400" dirty="0">
              <a:solidFill>
                <a:srgbClr val="000000"/>
              </a:solidFill>
              <a:latin typeface="Lucida Sans Typewriter" pitchFamily="49" charset="0"/>
            </a:endParaRPr>
          </a:p>
        </p:txBody>
      </p:sp>
      <p:sp>
        <p:nvSpPr>
          <p:cNvPr id="11" name="TextBox 10"/>
          <p:cNvSpPr txBox="1"/>
          <p:nvPr/>
        </p:nvSpPr>
        <p:spPr>
          <a:xfrm>
            <a:off x="1941067" y="5465807"/>
            <a:ext cx="6327198" cy="1169551"/>
          </a:xfrm>
          <a:prstGeom prst="rect">
            <a:avLst/>
          </a:prstGeom>
          <a:solidFill>
            <a:schemeClr val="bg1">
              <a:lumMod val="85000"/>
            </a:schemeClr>
          </a:solidFill>
          <a:ln>
            <a:solidFill>
              <a:srgbClr val="FFFFFF"/>
            </a:solidFill>
          </a:ln>
        </p:spPr>
        <p:txBody>
          <a:bodyPr wrap="square" rtlCol="0">
            <a:spAutoFit/>
          </a:bodyPr>
          <a:lstStyle/>
          <a:p>
            <a:pPr defTabSz="457200" fontAlgn="base">
              <a:spcBef>
                <a:spcPct val="0"/>
              </a:spcBef>
              <a:spcAft>
                <a:spcPct val="0"/>
              </a:spcAft>
              <a:buClr>
                <a:srgbClr val="000000"/>
              </a:buClr>
              <a:buSzPct val="100000"/>
              <a:buFont typeface="Times New Roman" pitchFamily="16" charset="0"/>
              <a:buNone/>
            </a:pP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b="1" dirty="0">
                <a:solidFill>
                  <a:srgbClr val="00B050"/>
                </a:solidFill>
                <a:latin typeface="Lucida Sans Typewriter" pitchFamily="49" charset="0"/>
                <a:ea typeface="Arial Unicode MS" pitchFamily="34" charset="-128"/>
                <a:cs typeface="Arial Unicode MS" pitchFamily="34" charset="-128"/>
              </a:rPr>
              <a:t>products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smtClean="0">
                <a:solidFill>
                  <a:srgbClr val="000000"/>
                </a:solidFill>
                <a:latin typeface="Lucida Sans Typewriter" pitchFamily="49" charset="0"/>
                <a:ea typeface="Arial Unicode MS" pitchFamily="34" charset="-128"/>
                <a:cs typeface="Arial Unicode MS" pitchFamily="34" charset="-128"/>
              </a:rPr>
              <a:t>:[{"</a:t>
            </a:r>
            <a:r>
              <a:rPr lang="en-US" sz="1400" b="1" dirty="0" smtClean="0">
                <a:solidFill>
                  <a:srgbClr val="FF6600"/>
                </a:solidFill>
                <a:latin typeface="Lucida Sans Typewriter" pitchFamily="49" charset="0"/>
                <a:ea typeface="Arial Unicode MS" pitchFamily="34" charset="-128"/>
                <a:cs typeface="Arial Unicode MS" pitchFamily="34" charset="-128"/>
              </a:rPr>
              <a:t>shirt</a:t>
            </a:r>
            <a:r>
              <a:rPr lang="en-US" sz="1400" dirty="0" smtClean="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":["blue","</a:t>
            </a:r>
            <a:r>
              <a:rPr lang="en-US" sz="1400" b="1" dirty="0" smtClean="0">
                <a:solidFill>
                  <a:srgbClr val="FF6600"/>
                </a:solidFill>
                <a:latin typeface="Lucida Sans Typewriter" pitchFamily="49" charset="0"/>
                <a:ea typeface="Arial Unicode MS" pitchFamily="34" charset="-128"/>
                <a:cs typeface="Arial Unicode MS" pitchFamily="34" charset="-128"/>
              </a:rPr>
              <a:t>red</a:t>
            </a:r>
            <a:r>
              <a:rPr lang="en-US" sz="1400" b="1" dirty="0" smtClean="0">
                <a:solidFill>
                  <a:srgbClr val="FF0000"/>
                </a:solidFill>
                <a:latin typeface="Lucida Sans Typewriter" pitchFamily="49" charset="0"/>
              </a:rPr>
              <a:t>’</a:t>
            </a:r>
            <a:r>
              <a:rPr lang="en-US" sz="1400" b="1" dirty="0" smtClean="0">
                <a:solidFill>
                  <a:srgbClr val="FFFFFF">
                    <a:lumMod val="85000"/>
                  </a:srgbClr>
                </a:solidFill>
                <a:latin typeface="Lucida Sans Typewriter" pitchFamily="49" charset="0"/>
              </a:rPr>
              <a:t>_</a:t>
            </a:r>
            <a:r>
              <a:rPr lang="en-US" sz="1400" b="1" dirty="0">
                <a:solidFill>
                  <a:srgbClr val="FF0000"/>
                </a:solidFill>
                <a:latin typeface="Lucida Sans Typewriter" pitchFamily="49" charset="0"/>
              </a:rPr>
              <a:t>OR</a:t>
            </a:r>
            <a:r>
              <a:rPr lang="en-US" sz="1400" b="1" dirty="0">
                <a:solidFill>
                  <a:srgbClr val="FFFFFF">
                    <a:lumMod val="85000"/>
                  </a:srgbClr>
                </a:solidFill>
                <a:latin typeface="Lucida Sans Typewriter" pitchFamily="49" charset="0"/>
              </a:rPr>
              <a:t>_</a:t>
            </a:r>
            <a:r>
              <a:rPr lang="en-US" sz="1400" b="1" dirty="0">
                <a:solidFill>
                  <a:srgbClr val="FF0000"/>
                </a:solidFill>
                <a:latin typeface="Lucida Sans Typewriter" pitchFamily="49" charset="0"/>
              </a:rPr>
              <a:t>1=‘</a:t>
            </a:r>
            <a:r>
              <a:rPr lang="en-US" sz="1400" b="1" dirty="0" smtClean="0">
                <a:solidFill>
                  <a:srgbClr val="FF0000"/>
                </a:solidFill>
                <a:latin typeface="Lucida Sans Typewriter" pitchFamily="49" charset="0"/>
              </a:rPr>
              <a:t>1</a:t>
            </a:r>
            <a:r>
              <a:rPr lang="en-US" sz="1400" dirty="0" smtClean="0">
                <a:solidFill>
                  <a:srgbClr val="000000"/>
                </a:solidFill>
                <a:latin typeface="Lucida Sans Typewriter" pitchFamily="49" charset="0"/>
                <a:ea typeface="Arial Unicode MS" pitchFamily="34" charset="-128"/>
                <a:cs typeface="Arial Unicode MS" pitchFamily="34" charset="-128"/>
              </a:rPr>
              <a:t>","</a:t>
            </a:r>
            <a:r>
              <a:rPr lang="en-US" sz="1400" dirty="0">
                <a:solidFill>
                  <a:srgbClr val="000000"/>
                </a:solidFill>
                <a:latin typeface="Lucida Sans Typewriter" pitchFamily="49" charset="0"/>
                <a:ea typeface="Arial Unicode MS" pitchFamily="34" charset="-128"/>
                <a:cs typeface="Arial Unicode MS" pitchFamily="34" charset="-128"/>
              </a:rPr>
              <a:t>yellow","green"],"sizes":["small","medium","large","</a:t>
            </a:r>
            <a:r>
              <a:rPr lang="en-US" sz="1400" dirty="0" err="1">
                <a:solidFill>
                  <a:srgbClr val="000000"/>
                </a:solidFill>
                <a:latin typeface="Lucida Sans Typewriter" pitchFamily="49" charset="0"/>
                <a:ea typeface="Arial Unicode MS" pitchFamily="34" charset="-128"/>
                <a:cs typeface="Arial Unicode MS" pitchFamily="34" charset="-128"/>
              </a:rPr>
              <a:t>xlarge</a:t>
            </a:r>
            <a:r>
              <a:rPr lang="en-US" sz="1400" dirty="0">
                <a:solidFill>
                  <a:srgbClr val="000000"/>
                </a:solidFill>
                <a:latin typeface="Lucida Sans Typewriter" pitchFamily="49" charset="0"/>
                <a:ea typeface="Arial Unicode MS" pitchFamily="34" charset="-128"/>
                <a:cs typeface="Arial Unicode MS" pitchFamily="34" charset="-128"/>
              </a:rPr>
              <a:t>"],"price":"19.99"}},{"hat":{"</a:t>
            </a:r>
            <a:r>
              <a:rPr lang="en-US" sz="1400" dirty="0" err="1">
                <a:solidFill>
                  <a:srgbClr val="000000"/>
                </a:solidFill>
                <a:latin typeface="Lucida Sans Typewriter" pitchFamily="49" charset="0"/>
                <a:ea typeface="Arial Unicode MS" pitchFamily="34" charset="-128"/>
                <a:cs typeface="Arial Unicode MS" pitchFamily="34" charset="-128"/>
              </a:rPr>
              <a:t>text":“NTO","colors</a:t>
            </a:r>
            <a:r>
              <a:rPr lang="en-US" sz="1400" dirty="0">
                <a:solidFill>
                  <a:srgbClr val="000000"/>
                </a:solidFill>
                <a:latin typeface="Lucida Sans Typewriter" pitchFamily="49" charset="0"/>
                <a:ea typeface="Arial Unicode MS" pitchFamily="34" charset="-128"/>
                <a:cs typeface="Arial Unicode MS" pitchFamily="34" charset="-128"/>
              </a:rPr>
              <a:t>":["</a:t>
            </a:r>
            <a:r>
              <a:rPr lang="en-US" sz="1400" dirty="0" err="1">
                <a:solidFill>
                  <a:srgbClr val="000000"/>
                </a:solidFill>
                <a:latin typeface="Lucida Sans Typewriter" pitchFamily="49" charset="0"/>
                <a:ea typeface="Arial Unicode MS" pitchFamily="34" charset="-128"/>
                <a:cs typeface="Arial Unicode MS" pitchFamily="34" charset="-128"/>
              </a:rPr>
              <a:t>black","red</a:t>
            </a:r>
            <a:r>
              <a:rPr lang="en-US" sz="1400" dirty="0">
                <a:solidFill>
                  <a:srgbClr val="000000"/>
                </a:solidFill>
                <a:latin typeface="Lucida Sans Typewriter" pitchFamily="49" charset="0"/>
                <a:ea typeface="Arial Unicode MS" pitchFamily="34" charset="-128"/>
                <a:cs typeface="Arial Unicode MS" pitchFamily="34" charset="-128"/>
              </a:rPr>
              <a:t>"],"sizes":["</a:t>
            </a:r>
            <a:r>
              <a:rPr lang="en-US" sz="1400" dirty="0" err="1">
                <a:solidFill>
                  <a:srgbClr val="000000"/>
                </a:solidFill>
                <a:latin typeface="Lucida Sans Typewriter" pitchFamily="49" charset="0"/>
                <a:ea typeface="Arial Unicode MS" pitchFamily="34" charset="-128"/>
                <a:cs typeface="Arial Unicode MS" pitchFamily="34" charset="-128"/>
              </a:rPr>
              <a:t>kids","adult</a:t>
            </a:r>
            <a:r>
              <a:rPr lang="en-US" sz="1400" dirty="0">
                <a:solidFill>
                  <a:srgbClr val="000000"/>
                </a:solidFill>
                <a:latin typeface="Lucida Sans Typewriter" pitchFamily="49" charset="0"/>
                <a:ea typeface="Arial Unicode MS" pitchFamily="34" charset="-128"/>
                <a:cs typeface="Arial Unicode MS" pitchFamily="34" charset="-128"/>
              </a:rPr>
              <a:t>"],"price":"24.99</a:t>
            </a:r>
            <a:r>
              <a:rPr lang="en-US" sz="1400" dirty="0" smtClean="0">
                <a:solidFill>
                  <a:srgbClr val="000000"/>
                </a:solidFill>
                <a:latin typeface="Lucida Sans Typewriter" pitchFamily="49" charset="0"/>
                <a:ea typeface="Arial Unicode MS" pitchFamily="34" charset="-128"/>
                <a:cs typeface="Arial Unicode MS" pitchFamily="34" charset="-128"/>
              </a:rPr>
              <a:t>"}}]}</a:t>
            </a:r>
            <a:endParaRPr lang="en-US" sz="1400" dirty="0">
              <a:solidFill>
                <a:srgbClr val="000000"/>
              </a:solidFill>
              <a:latin typeface="Lucida Sans Typewriter" pitchFamily="49" charset="0"/>
            </a:endParaRPr>
          </a:p>
        </p:txBody>
      </p:sp>
      <p:sp>
        <p:nvSpPr>
          <p:cNvPr id="5" name="Right Triangle 4"/>
          <p:cNvSpPr/>
          <p:nvPr/>
        </p:nvSpPr>
        <p:spPr bwMode="auto">
          <a:xfrm rot="17811230">
            <a:off x="3126949" y="4234997"/>
            <a:ext cx="1227125" cy="232340"/>
          </a:xfrm>
          <a:prstGeom prst="rtTriangle">
            <a:avLst/>
          </a:prstGeom>
          <a:solidFill>
            <a:srgbClr val="EA570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endParaRPr lang="en-US" sz="2400" smtClean="0">
              <a:solidFill>
                <a:srgbClr val="FFFFFF"/>
              </a:solidFill>
              <a:latin typeface="Lucida Sans Unicode" charset="0"/>
            </a:endParaRPr>
          </a:p>
        </p:txBody>
      </p:sp>
      <p:sp>
        <p:nvSpPr>
          <p:cNvPr id="12" name="Oval Callout 11"/>
          <p:cNvSpPr/>
          <p:nvPr/>
        </p:nvSpPr>
        <p:spPr bwMode="auto">
          <a:xfrm>
            <a:off x="2057402" y="4800600"/>
            <a:ext cx="3346315" cy="533400"/>
          </a:xfrm>
          <a:prstGeom prst="wedgeEllipseCallout">
            <a:avLst>
              <a:gd name="adj1" fmla="val -4479"/>
              <a:gd name="adj2" fmla="val 120235"/>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defTabSz="457200" fontAlgn="base">
              <a:spcBef>
                <a:spcPct val="0"/>
              </a:spcBef>
              <a:spcAft>
                <a:spcPct val="0"/>
              </a:spcAft>
              <a:buClr>
                <a:srgbClr val="000000"/>
              </a:buClr>
              <a:buSzPct val="100000"/>
              <a:buFont typeface="Times New Roman" pitchFamily="16" charset="0"/>
              <a:buNone/>
            </a:pPr>
            <a:r>
              <a:rPr lang="en-US" sz="2000" dirty="0" smtClean="0">
                <a:solidFill>
                  <a:srgbClr val="FFFFFF"/>
                </a:solidFill>
                <a:latin typeface="Arial"/>
                <a:cs typeface="Arial"/>
              </a:rPr>
              <a:t>Successful delivery </a:t>
            </a:r>
          </a:p>
        </p:txBody>
      </p:sp>
      <p:sp>
        <p:nvSpPr>
          <p:cNvPr id="3" name="Rectangle 2"/>
          <p:cNvSpPr/>
          <p:nvPr/>
        </p:nvSpPr>
        <p:spPr>
          <a:xfrm>
            <a:off x="374556" y="2209800"/>
            <a:ext cx="1454244" cy="400110"/>
          </a:xfrm>
          <a:prstGeom prst="rect">
            <a:avLst/>
          </a:prstGeom>
        </p:spPr>
        <p:txBody>
          <a:bodyPr wrap="none">
            <a:spAutoFit/>
          </a:bodyPr>
          <a:lstStyle/>
          <a:p>
            <a:pPr algn="r" defTabSz="457200" fontAlgn="base">
              <a:spcBef>
                <a:spcPct val="0"/>
              </a:spcBef>
              <a:spcAft>
                <a:spcPct val="0"/>
              </a:spcAft>
              <a:buClr>
                <a:srgbClr val="000000"/>
              </a:buClr>
              <a:buSzPct val="100000"/>
              <a:buFont typeface="Times New Roman" pitchFamily="16" charset="0"/>
              <a:buNone/>
            </a:pPr>
            <a:r>
              <a:rPr lang="en-US" sz="2000" dirty="0">
                <a:solidFill>
                  <a:srgbClr val="000000"/>
                </a:solidFill>
                <a:latin typeface="Arial"/>
                <a:cs typeface="Arial"/>
              </a:rPr>
              <a:t>As one line</a:t>
            </a:r>
          </a:p>
        </p:txBody>
      </p:sp>
      <p:sp>
        <p:nvSpPr>
          <p:cNvPr id="4" name="Rectangle 3"/>
          <p:cNvSpPr/>
          <p:nvPr/>
        </p:nvSpPr>
        <p:spPr>
          <a:xfrm>
            <a:off x="107505" y="3733801"/>
            <a:ext cx="1721296" cy="1015663"/>
          </a:xfrm>
          <a:prstGeom prst="rect">
            <a:avLst/>
          </a:prstGeom>
        </p:spPr>
        <p:txBody>
          <a:bodyPr wrap="square">
            <a:spAutoFit/>
          </a:bodyPr>
          <a:lstStyle/>
          <a:p>
            <a:pPr algn="r" defTabSz="457200" fontAlgn="base">
              <a:spcBef>
                <a:spcPct val="0"/>
              </a:spcBef>
              <a:spcAft>
                <a:spcPct val="0"/>
              </a:spcAft>
              <a:buClr>
                <a:srgbClr val="000000"/>
              </a:buClr>
              <a:buSzPct val="100000"/>
              <a:buFont typeface="Times New Roman" pitchFamily="16" charset="0"/>
              <a:buNone/>
            </a:pPr>
            <a:r>
              <a:rPr lang="en-US" sz="2000" dirty="0">
                <a:solidFill>
                  <a:srgbClr val="000000"/>
                </a:solidFill>
                <a:latin typeface="Lucida Sans Unicode" charset="0"/>
              </a:rPr>
              <a:t> </a:t>
            </a:r>
            <a:r>
              <a:rPr lang="en-US" sz="2000" dirty="0">
                <a:solidFill>
                  <a:srgbClr val="000000"/>
                </a:solidFill>
                <a:latin typeface="Arial"/>
                <a:cs typeface="Arial"/>
              </a:rPr>
              <a:t>Converted &amp; </a:t>
            </a:r>
            <a:r>
              <a:rPr lang="en-US" sz="2000" dirty="0" smtClean="0">
                <a:solidFill>
                  <a:srgbClr val="000000"/>
                </a:solidFill>
                <a:latin typeface="Arial"/>
                <a:cs typeface="Arial"/>
              </a:rPr>
              <a:t>attacked</a:t>
            </a:r>
            <a:r>
              <a:rPr lang="en-US" sz="2000" b="1" dirty="0" smtClean="0">
                <a:solidFill>
                  <a:srgbClr val="000000"/>
                </a:solidFill>
                <a:latin typeface="Arial"/>
                <a:cs typeface="Arial"/>
              </a:rPr>
              <a:t> </a:t>
            </a:r>
            <a:r>
              <a:rPr lang="en-US" sz="2000" b="1" u="sng" dirty="0" smtClean="0">
                <a:solidFill>
                  <a:srgbClr val="000000"/>
                </a:solidFill>
                <a:latin typeface="Arial"/>
                <a:cs typeface="Arial"/>
              </a:rPr>
              <a:t>by </a:t>
            </a:r>
            <a:r>
              <a:rPr lang="en-US" sz="2000" b="1" u="sng" dirty="0" err="1" smtClean="0">
                <a:solidFill>
                  <a:srgbClr val="000000"/>
                </a:solidFill>
                <a:latin typeface="Arial"/>
                <a:cs typeface="Arial"/>
              </a:rPr>
              <a:t>AppSpider</a:t>
            </a:r>
            <a:endParaRPr lang="en-US" sz="2000" b="1" u="sng" dirty="0">
              <a:solidFill>
                <a:srgbClr val="000000"/>
              </a:solidFill>
              <a:latin typeface="Arial"/>
              <a:cs typeface="Arial"/>
            </a:endParaRPr>
          </a:p>
        </p:txBody>
      </p:sp>
    </p:spTree>
    <p:extLst>
      <p:ext uri="{BB962C8B-B14F-4D97-AF65-F5344CB8AC3E}">
        <p14:creationId xmlns:p14="http://schemas.microsoft.com/office/powerpoint/2010/main" val="9519542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7" name="Content Placeholder 6"/>
          <p:cNvSpPr>
            <a:spLocks noGrp="1"/>
          </p:cNvSpPr>
          <p:nvPr>
            <p:ph idx="1"/>
          </p:nvPr>
        </p:nvSpPr>
        <p:spPr/>
        <p:txBody>
          <a:bodyPr/>
          <a:lstStyle/>
          <a:p>
            <a:pPr marL="0" indent="0">
              <a:buNone/>
            </a:pPr>
            <a:r>
              <a:rPr lang="en-US" dirty="0" smtClean="0"/>
              <a:t>Application development is evolving at a faster rate than security tools. </a:t>
            </a:r>
          </a:p>
          <a:p>
            <a:pPr lvl="1"/>
            <a:r>
              <a:rPr lang="en-US" sz="2000" dirty="0" smtClean="0"/>
              <a:t>How does this compare to what you are seeing?</a:t>
            </a:r>
          </a:p>
          <a:p>
            <a:pPr lvl="1"/>
            <a:r>
              <a:rPr lang="en-US" sz="2000" dirty="0" smtClean="0"/>
              <a:t>Are you seeing these technologies in your applications?</a:t>
            </a:r>
          </a:p>
          <a:p>
            <a:pPr lvl="1"/>
            <a:r>
              <a:rPr lang="en-US" sz="2000" dirty="0" smtClean="0"/>
              <a:t>Are security tools keeping up?</a:t>
            </a:r>
          </a:p>
          <a:p>
            <a:pPr lvl="1"/>
            <a:r>
              <a:rPr lang="en-US" sz="2000" dirty="0" smtClean="0"/>
              <a:t>How can vendors best help the industry?</a:t>
            </a:r>
          </a:p>
          <a:p>
            <a:pPr lvl="1"/>
            <a:endParaRPr lang="en-US" sz="2000" dirty="0"/>
          </a:p>
          <a:p>
            <a:pPr marL="457200" lvl="1" indent="0">
              <a:buNone/>
            </a:pPr>
            <a:r>
              <a:rPr lang="en-US" sz="2000" b="1" dirty="0" smtClean="0">
                <a:solidFill>
                  <a:schemeClr val="accent1"/>
                </a:solidFill>
              </a:rPr>
              <a:t>See for yourself how </a:t>
            </a:r>
            <a:r>
              <a:rPr lang="en-US" sz="2000" b="1" dirty="0" err="1" smtClean="0">
                <a:solidFill>
                  <a:schemeClr val="accent1"/>
                </a:solidFill>
              </a:rPr>
              <a:t>AppSpider</a:t>
            </a:r>
            <a:r>
              <a:rPr lang="en-US" sz="2000" b="1" dirty="0" smtClean="0">
                <a:solidFill>
                  <a:schemeClr val="accent1"/>
                </a:solidFill>
              </a:rPr>
              <a:t> addresses modern applications!</a:t>
            </a:r>
          </a:p>
          <a:p>
            <a:pPr marL="457200" lvl="1" indent="0" algn="ctr">
              <a:buNone/>
            </a:pPr>
            <a:r>
              <a:rPr lang="en-US" sz="2000" b="1" dirty="0" err="1" smtClean="0">
                <a:solidFill>
                  <a:schemeClr val="accent1"/>
                </a:solidFill>
              </a:rPr>
              <a:t>AppSpider</a:t>
            </a:r>
            <a:r>
              <a:rPr lang="en-US" sz="2000" b="1" dirty="0" smtClean="0">
                <a:solidFill>
                  <a:schemeClr val="accent1"/>
                </a:solidFill>
              </a:rPr>
              <a:t> Free Trial</a:t>
            </a:r>
          </a:p>
          <a:p>
            <a:pPr marL="457200" lvl="1" indent="0" algn="ctr">
              <a:buNone/>
            </a:pPr>
            <a:r>
              <a:rPr lang="en-US" sz="2000" b="1" dirty="0">
                <a:solidFill>
                  <a:schemeClr val="accent6"/>
                </a:solidFill>
              </a:rPr>
              <a:t>www.rapid7.com/</a:t>
            </a:r>
            <a:r>
              <a:rPr lang="en-US" sz="2000" b="1" dirty="0" err="1">
                <a:solidFill>
                  <a:schemeClr val="accent6"/>
                </a:solidFill>
              </a:rPr>
              <a:t>appspider</a:t>
            </a:r>
            <a:endParaRPr lang="en-US" sz="2000" b="1" dirty="0">
              <a:solidFill>
                <a:schemeClr val="accent6"/>
              </a:solidFill>
            </a:endParaRPr>
          </a:p>
        </p:txBody>
      </p:sp>
      <p:sp>
        <p:nvSpPr>
          <p:cNvPr id="4" name="Slide Number Placeholder 3"/>
          <p:cNvSpPr>
            <a:spLocks noGrp="1"/>
          </p:cNvSpPr>
          <p:nvPr>
            <p:ph type="sldNum" sz="quarter" idx="4294967295"/>
          </p:nvPr>
        </p:nvSpPr>
        <p:spPr>
          <a:xfrm>
            <a:off x="8659416" y="6369055"/>
            <a:ext cx="484584" cy="365125"/>
          </a:xfrm>
          <a:prstGeom prst="rect">
            <a:avLst/>
          </a:prstGeom>
        </p:spPr>
        <p:txBody>
          <a:bodyPr/>
          <a:lstStyle/>
          <a:p>
            <a:pPr defTabSz="457200" fontAlgn="base">
              <a:spcBef>
                <a:spcPct val="0"/>
              </a:spcBef>
              <a:spcAft>
                <a:spcPct val="0"/>
              </a:spcAft>
              <a:buClr>
                <a:srgbClr val="000000"/>
              </a:buClr>
              <a:buSzPct val="100000"/>
              <a:buFont typeface="Times New Roman" pitchFamily="16" charset="0"/>
              <a:buNone/>
            </a:pPr>
            <a:fld id="{997B8F8D-117D-A44A-873B-EC495D4AC355}" type="slidenum">
              <a:rPr lang="en-US" sz="2400" smtClean="0">
                <a:solidFill>
                  <a:srgbClr val="FFFFFF"/>
                </a:solidFill>
                <a:latin typeface="Lucida Sans Unicode" charset="0"/>
              </a:rPr>
              <a:pPr defTabSz="457200" fontAlgn="base">
                <a:spcBef>
                  <a:spcPct val="0"/>
                </a:spcBef>
                <a:spcAft>
                  <a:spcPct val="0"/>
                </a:spcAft>
                <a:buClr>
                  <a:srgbClr val="000000"/>
                </a:buClr>
                <a:buSzPct val="100000"/>
                <a:buFont typeface="Times New Roman" pitchFamily="16" charset="0"/>
                <a:buNone/>
              </a:pPr>
              <a:t>27</a:t>
            </a:fld>
            <a:endParaRPr lang="en-US" sz="2400" dirty="0">
              <a:solidFill>
                <a:srgbClr val="FFFFFF"/>
              </a:solidFill>
              <a:latin typeface="Lucida Sans Unicode" charset="0"/>
            </a:endParaRPr>
          </a:p>
        </p:txBody>
      </p:sp>
    </p:spTree>
    <p:extLst>
      <p:ext uri="{BB962C8B-B14F-4D97-AF65-F5344CB8AC3E}">
        <p14:creationId xmlns:p14="http://schemas.microsoft.com/office/powerpoint/2010/main" val="11910471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1" name="TextBox 10"/>
          <p:cNvSpPr txBox="1"/>
          <p:nvPr/>
        </p:nvSpPr>
        <p:spPr>
          <a:xfrm>
            <a:off x="1073125" y="2204864"/>
            <a:ext cx="7200800" cy="523220"/>
          </a:xfrm>
          <a:prstGeom prst="rect">
            <a:avLst/>
          </a:prstGeom>
          <a:noFill/>
        </p:spPr>
        <p:txBody>
          <a:bodyPr wrap="square" rtlCol="0">
            <a:spAutoFit/>
          </a:bodyPr>
          <a:lstStyle/>
          <a:p>
            <a:pPr algn="ctr"/>
            <a:r>
              <a:rPr lang="en-GB" sz="2800" b="1" dirty="0" smtClean="0">
                <a:solidFill>
                  <a:prstClr val="black"/>
                </a:solidFill>
              </a:rPr>
              <a:t>Panel: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4" name="Rectangle 13"/>
          <p:cNvSpPr/>
          <p:nvPr/>
        </p:nvSpPr>
        <p:spPr>
          <a:xfrm>
            <a:off x="1506302" y="1844824"/>
            <a:ext cx="6192688" cy="400110"/>
          </a:xfrm>
          <a:prstGeom prst="rect">
            <a:avLst/>
          </a:prstGeom>
        </p:spPr>
        <p:txBody>
          <a:bodyPr wrap="square">
            <a:spAutoFit/>
          </a:bodyPr>
          <a:lstStyle/>
          <a:p>
            <a:pPr algn="ctr"/>
            <a:r>
              <a:rPr lang="en-GB" sz="2000" i="1" dirty="0">
                <a:solidFill>
                  <a:prstClr val="black"/>
                </a:solidFill>
              </a:rPr>
              <a:t>Modernizing your Application Security Program</a:t>
            </a:r>
          </a:p>
        </p:txBody>
      </p:sp>
      <p:sp>
        <p:nvSpPr>
          <p:cNvPr id="16" name="TextBox 15"/>
          <p:cNvSpPr txBox="1"/>
          <p:nvPr/>
        </p:nvSpPr>
        <p:spPr>
          <a:xfrm>
            <a:off x="1106091" y="5020731"/>
            <a:ext cx="7200800" cy="400110"/>
          </a:xfrm>
          <a:prstGeom prst="rect">
            <a:avLst/>
          </a:prstGeom>
          <a:noFill/>
        </p:spPr>
        <p:txBody>
          <a:bodyPr wrap="square" rtlCol="0">
            <a:spAutoFit/>
          </a:bodyPr>
          <a:lstStyle/>
          <a:p>
            <a:pPr algn="ctr"/>
            <a:r>
              <a:rPr lang="en-GB" sz="2000" b="1" dirty="0" smtClean="0">
                <a:solidFill>
                  <a:prstClr val="black"/>
                </a:solidFill>
              </a:rPr>
              <a:t>Moderator:</a:t>
            </a:r>
          </a:p>
        </p:txBody>
      </p:sp>
      <p:sp>
        <p:nvSpPr>
          <p:cNvPr id="17" name="TextBox 16"/>
          <p:cNvSpPr txBox="1"/>
          <p:nvPr/>
        </p:nvSpPr>
        <p:spPr>
          <a:xfrm>
            <a:off x="1073125" y="5323274"/>
            <a:ext cx="7200800" cy="553998"/>
          </a:xfrm>
          <a:prstGeom prst="rect">
            <a:avLst/>
          </a:prstGeom>
          <a:noFill/>
        </p:spPr>
        <p:txBody>
          <a:bodyPr wrap="square" rtlCol="0">
            <a:spAutoFit/>
          </a:bodyPr>
          <a:lstStyle/>
          <a:p>
            <a:pPr algn="ctr">
              <a:lnSpc>
                <a:spcPct val="150000"/>
              </a:lnSpc>
            </a:pPr>
            <a:r>
              <a:rPr lang="en-GB" sz="2000" b="1" dirty="0" smtClean="0">
                <a:solidFill>
                  <a:prstClr val="black"/>
                </a:solidFill>
              </a:rPr>
              <a:t>Mike Hine, </a:t>
            </a:r>
            <a:r>
              <a:rPr lang="en-GB" sz="2000" dirty="0" smtClean="0">
                <a:solidFill>
                  <a:prstClr val="black"/>
                </a:solidFill>
              </a:rPr>
              <a:t>Deputy Editor, </a:t>
            </a:r>
            <a:r>
              <a:rPr lang="en-GB" sz="2000" i="1" dirty="0" smtClean="0">
                <a:solidFill>
                  <a:prstClr val="black"/>
                </a:solidFill>
              </a:rPr>
              <a:t>Infosecurity Magazine </a:t>
            </a:r>
            <a:r>
              <a:rPr lang="en-GB" sz="2000" dirty="0" smtClean="0">
                <a:solidFill>
                  <a:prstClr val="black"/>
                </a:solidFill>
              </a:rPr>
              <a:t>(@</a:t>
            </a:r>
            <a:r>
              <a:rPr lang="en-GB" sz="2000" dirty="0" err="1" smtClean="0">
                <a:solidFill>
                  <a:prstClr val="black"/>
                </a:solidFill>
              </a:rPr>
              <a:t>InfosecDepEd</a:t>
            </a:r>
            <a:r>
              <a:rPr lang="en-GB" sz="2000" dirty="0" smtClean="0">
                <a:solidFill>
                  <a:prstClr val="black"/>
                </a:solidFill>
              </a:rPr>
              <a:t>)</a:t>
            </a:r>
            <a:endParaRPr lang="en-GB" sz="2000" b="1" dirty="0">
              <a:solidFill>
                <a:prstClr val="black"/>
              </a:solidFill>
            </a:endParaRPr>
          </a:p>
        </p:txBody>
      </p:sp>
      <p:sp>
        <p:nvSpPr>
          <p:cNvPr id="19" name="TextBox 18"/>
          <p:cNvSpPr txBox="1"/>
          <p:nvPr/>
        </p:nvSpPr>
        <p:spPr>
          <a:xfrm>
            <a:off x="2051720" y="4353478"/>
            <a:ext cx="5904656" cy="646331"/>
          </a:xfrm>
          <a:prstGeom prst="rect">
            <a:avLst/>
          </a:prstGeom>
          <a:noFill/>
        </p:spPr>
        <p:txBody>
          <a:bodyPr wrap="square" rtlCol="0">
            <a:spAutoFit/>
          </a:bodyPr>
          <a:lstStyle/>
          <a:p>
            <a:r>
              <a:rPr lang="en-GB" b="1" dirty="0" smtClean="0">
                <a:solidFill>
                  <a:prstClr val="black"/>
                </a:solidFill>
              </a:rPr>
              <a:t>Justin </a:t>
            </a:r>
            <a:r>
              <a:rPr lang="en-GB" b="1" dirty="0">
                <a:solidFill>
                  <a:prstClr val="black"/>
                </a:solidFill>
              </a:rPr>
              <a:t>Clarke</a:t>
            </a:r>
            <a:r>
              <a:rPr lang="en-GB" dirty="0">
                <a:solidFill>
                  <a:prstClr val="black"/>
                </a:solidFill>
              </a:rPr>
              <a:t> Chair, London Chapter of OWASP &amp; Head of Research , Gotham Digital Science</a:t>
            </a:r>
          </a:p>
        </p:txBody>
      </p:sp>
      <p:sp>
        <p:nvSpPr>
          <p:cNvPr id="20" name="TextBox 19"/>
          <p:cNvSpPr txBox="1"/>
          <p:nvPr/>
        </p:nvSpPr>
        <p:spPr>
          <a:xfrm>
            <a:off x="2042194" y="3670902"/>
            <a:ext cx="6255171" cy="369332"/>
          </a:xfrm>
          <a:prstGeom prst="rect">
            <a:avLst/>
          </a:prstGeom>
          <a:noFill/>
        </p:spPr>
        <p:txBody>
          <a:bodyPr wrap="square" rtlCol="0">
            <a:spAutoFit/>
          </a:bodyPr>
          <a:lstStyle/>
          <a:p>
            <a:r>
              <a:rPr lang="en-GB" b="1" dirty="0">
                <a:solidFill>
                  <a:prstClr val="black"/>
                </a:solidFill>
              </a:rPr>
              <a:t>Dan Cornell </a:t>
            </a:r>
            <a:r>
              <a:rPr lang="en-GB" dirty="0">
                <a:solidFill>
                  <a:prstClr val="black"/>
                </a:solidFill>
              </a:rPr>
              <a:t>CTO and Principal, Denim Group</a:t>
            </a:r>
          </a:p>
        </p:txBody>
      </p:sp>
      <p:sp>
        <p:nvSpPr>
          <p:cNvPr id="21" name="TextBox 20"/>
          <p:cNvSpPr txBox="1"/>
          <p:nvPr/>
        </p:nvSpPr>
        <p:spPr>
          <a:xfrm>
            <a:off x="2051720" y="2755050"/>
            <a:ext cx="5904656" cy="646331"/>
          </a:xfrm>
          <a:prstGeom prst="rect">
            <a:avLst/>
          </a:prstGeom>
          <a:noFill/>
        </p:spPr>
        <p:txBody>
          <a:bodyPr wrap="square" rtlCol="0">
            <a:spAutoFit/>
          </a:bodyPr>
          <a:lstStyle/>
          <a:p>
            <a:r>
              <a:rPr lang="en-GB" b="1" dirty="0">
                <a:solidFill>
                  <a:prstClr val="black"/>
                </a:solidFill>
              </a:rPr>
              <a:t>Dan Kuykendall </a:t>
            </a:r>
            <a:r>
              <a:rPr lang="en-GB" dirty="0">
                <a:solidFill>
                  <a:prstClr val="black"/>
                </a:solidFill>
              </a:rPr>
              <a:t>Senior Director, </a:t>
            </a:r>
            <a:r>
              <a:rPr lang="en-GB" dirty="0" smtClean="0">
                <a:solidFill>
                  <a:prstClr val="black"/>
                </a:solidFill>
              </a:rPr>
              <a:t>Application </a:t>
            </a:r>
            <a:r>
              <a:rPr lang="en-GB" dirty="0">
                <a:solidFill>
                  <a:prstClr val="black"/>
                </a:solidFill>
              </a:rPr>
              <a:t>Security Products, Rapid 7</a:t>
            </a:r>
          </a:p>
        </p:txBody>
      </p:sp>
      <p:pic>
        <p:nvPicPr>
          <p:cNvPr id="3074" name="Picture 2" descr="N:\Electronics\Infosecurity Magazine\Editorial\Mike\Webinars\Rapid7\195c06a0-ae07-46d4-9a60-2d79019b9f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12" y="2708920"/>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Electronics\Infosecurity Magazine\Editorial\Mike\Webinars\Rapid7\8164ebcb-a4fc-4d4e-aacc-e45123184b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529013"/>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lectronics\Infosecurity Magazine\Editorial\Mike\Webinars\Rapid7\af5f8473-88ed-4fba-b4b7-7e8086a9947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812" y="4361284"/>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31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Rectangle 1"/>
          <p:cNvSpPr/>
          <p:nvPr/>
        </p:nvSpPr>
        <p:spPr>
          <a:xfrm>
            <a:off x="1331640" y="3322727"/>
            <a:ext cx="6984776" cy="2554545"/>
          </a:xfrm>
          <a:prstGeom prst="rect">
            <a:avLst/>
          </a:prstGeom>
        </p:spPr>
        <p:txBody>
          <a:bodyPr wrap="square">
            <a:spAutoFit/>
          </a:bodyPr>
          <a:lstStyle/>
          <a:p>
            <a:pPr marL="742950" indent="-514350" fontAlgn="base">
              <a:spcAft>
                <a:spcPts val="0"/>
              </a:spcAft>
              <a:buFont typeface="+mj-lt"/>
              <a:buAutoNum type="alphaUcPeriod"/>
            </a:pPr>
            <a:r>
              <a:rPr lang="en-GB" sz="3200" dirty="0" smtClean="0">
                <a:latin typeface="Arial"/>
                <a:ea typeface="Calibri"/>
              </a:rPr>
              <a:t>Web </a:t>
            </a:r>
            <a:r>
              <a:rPr lang="en-GB" sz="3200" dirty="0">
                <a:latin typeface="Arial"/>
                <a:ea typeface="Calibri"/>
              </a:rPr>
              <a:t>Services</a:t>
            </a:r>
            <a:endParaRPr lang="en-US" sz="4800" dirty="0">
              <a:latin typeface="Times New Roman"/>
              <a:ea typeface="Calibri"/>
            </a:endParaRPr>
          </a:p>
          <a:p>
            <a:pPr marL="742950" indent="-514350" fontAlgn="base">
              <a:spcAft>
                <a:spcPts val="0"/>
              </a:spcAft>
              <a:buFont typeface="+mj-lt"/>
              <a:buAutoNum type="alphaUcPeriod"/>
            </a:pPr>
            <a:r>
              <a:rPr lang="en-GB" sz="3200" dirty="0" err="1" smtClean="0">
                <a:latin typeface="Arial"/>
                <a:ea typeface="Calibri"/>
              </a:rPr>
              <a:t>RESTful</a:t>
            </a:r>
            <a:r>
              <a:rPr lang="en-GB" sz="3200" dirty="0" smtClean="0">
                <a:latin typeface="Arial"/>
                <a:ea typeface="Calibri"/>
              </a:rPr>
              <a:t> </a:t>
            </a:r>
            <a:r>
              <a:rPr lang="en-GB" sz="3200" dirty="0">
                <a:latin typeface="Arial"/>
                <a:ea typeface="Calibri"/>
              </a:rPr>
              <a:t>Interfaces</a:t>
            </a:r>
            <a:endParaRPr lang="en-US" sz="4800" dirty="0">
              <a:latin typeface="Times New Roman"/>
              <a:ea typeface="Calibri"/>
            </a:endParaRPr>
          </a:p>
          <a:p>
            <a:pPr marL="742950" indent="-514350" fontAlgn="base">
              <a:spcAft>
                <a:spcPts val="0"/>
              </a:spcAft>
              <a:buFont typeface="+mj-lt"/>
              <a:buAutoNum type="alphaUcPeriod"/>
            </a:pPr>
            <a:r>
              <a:rPr lang="en-GB" sz="3200" dirty="0" smtClean="0">
                <a:latin typeface="Arial"/>
                <a:ea typeface="Calibri"/>
              </a:rPr>
              <a:t>JSON</a:t>
            </a:r>
            <a:endParaRPr lang="en-US" sz="4800" dirty="0">
              <a:latin typeface="Times New Roman"/>
              <a:ea typeface="Calibri"/>
            </a:endParaRPr>
          </a:p>
          <a:p>
            <a:pPr marL="742950" indent="-514350" fontAlgn="base">
              <a:spcAft>
                <a:spcPts val="0"/>
              </a:spcAft>
              <a:buFont typeface="+mj-lt"/>
              <a:buAutoNum type="alphaUcPeriod"/>
            </a:pPr>
            <a:r>
              <a:rPr lang="en-GB" sz="3200" dirty="0" smtClean="0">
                <a:latin typeface="Arial"/>
                <a:ea typeface="Calibri"/>
              </a:rPr>
              <a:t>SOAP</a:t>
            </a:r>
            <a:endParaRPr lang="en-US" sz="4800" dirty="0">
              <a:latin typeface="Times New Roman"/>
              <a:ea typeface="Calibri"/>
            </a:endParaRPr>
          </a:p>
          <a:p>
            <a:pPr marL="742950" indent="-514350" fontAlgn="base">
              <a:spcAft>
                <a:spcPts val="0"/>
              </a:spcAft>
              <a:buFont typeface="+mj-lt"/>
              <a:buAutoNum type="alphaUcPeriod"/>
            </a:pPr>
            <a:r>
              <a:rPr lang="en-GB" sz="3200" dirty="0" smtClean="0">
                <a:latin typeface="Arial"/>
                <a:ea typeface="Calibri"/>
              </a:rPr>
              <a:t>XML </a:t>
            </a:r>
            <a:r>
              <a:rPr lang="en-GB" sz="3200" dirty="0">
                <a:latin typeface="Arial"/>
                <a:ea typeface="Calibri"/>
              </a:rPr>
              <a:t>RPC</a:t>
            </a:r>
            <a:endParaRPr lang="en-US" sz="4800" dirty="0">
              <a:effectLst/>
              <a:latin typeface="Times New Roman"/>
              <a:ea typeface="Calibri"/>
            </a:endParaRPr>
          </a:p>
        </p:txBody>
      </p:sp>
      <p:sp>
        <p:nvSpPr>
          <p:cNvPr id="13" name="Rectangle 12"/>
          <p:cNvSpPr/>
          <p:nvPr/>
        </p:nvSpPr>
        <p:spPr>
          <a:xfrm>
            <a:off x="1348991" y="2021939"/>
            <a:ext cx="6480720" cy="1569660"/>
          </a:xfrm>
          <a:prstGeom prst="rect">
            <a:avLst/>
          </a:prstGeom>
        </p:spPr>
        <p:txBody>
          <a:bodyPr wrap="square">
            <a:spAutoFit/>
          </a:bodyPr>
          <a:lstStyle/>
          <a:p>
            <a:r>
              <a:rPr lang="en-US" sz="2400" b="1" i="1" dirty="0" smtClean="0">
                <a:solidFill>
                  <a:prstClr val="black"/>
                </a:solidFill>
              </a:rPr>
              <a:t>Poll question: </a:t>
            </a:r>
            <a:r>
              <a:rPr lang="en-GB" sz="2400" i="1" dirty="0">
                <a:solidFill>
                  <a:prstClr val="black"/>
                </a:solidFill>
              </a:rPr>
              <a:t>Which of the following server-side or web service technologies are you most concerned about? </a:t>
            </a:r>
            <a:r>
              <a:rPr lang="en-US" sz="2400" dirty="0">
                <a:solidFill>
                  <a:prstClr val="black"/>
                </a:solidFill>
              </a:rPr>
              <a:t>  </a:t>
            </a:r>
          </a:p>
          <a:p>
            <a:r>
              <a:rPr lang="en-US" sz="2400" b="1" i="1" dirty="0" smtClean="0">
                <a:solidFill>
                  <a:prstClr val="black"/>
                </a:solidFill>
              </a:rPr>
              <a:t> </a:t>
            </a:r>
            <a:endParaRPr lang="en-US" sz="2400" b="1" i="1" dirty="0">
              <a:solidFill>
                <a:prstClr val="black"/>
              </a:solidFill>
            </a:endParaRPr>
          </a:p>
        </p:txBody>
      </p:sp>
    </p:spTree>
    <p:extLst>
      <p:ext uri="{BB962C8B-B14F-4D97-AF65-F5344CB8AC3E}">
        <p14:creationId xmlns:p14="http://schemas.microsoft.com/office/powerpoint/2010/main" val="1358543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Rectangle 1"/>
          <p:cNvSpPr/>
          <p:nvPr/>
        </p:nvSpPr>
        <p:spPr>
          <a:xfrm>
            <a:off x="1331640" y="3322727"/>
            <a:ext cx="6984776" cy="2554545"/>
          </a:xfrm>
          <a:prstGeom prst="rect">
            <a:avLst/>
          </a:prstGeom>
        </p:spPr>
        <p:txBody>
          <a:bodyPr wrap="square">
            <a:spAutoFit/>
          </a:bodyPr>
          <a:lstStyle/>
          <a:p>
            <a:pPr marL="514350" indent="-514350" fontAlgn="base">
              <a:buFont typeface="+mj-lt"/>
              <a:buAutoNum type="alphaUcPeriod"/>
            </a:pPr>
            <a:r>
              <a:rPr lang="en-GB" sz="3200" dirty="0" smtClean="0"/>
              <a:t>Mobile </a:t>
            </a:r>
            <a:r>
              <a:rPr lang="en-GB" sz="3200" dirty="0"/>
              <a:t>apps</a:t>
            </a:r>
            <a:endParaRPr lang="en-US" sz="3200" dirty="0"/>
          </a:p>
          <a:p>
            <a:pPr marL="514350" indent="-514350" fontAlgn="base">
              <a:buFont typeface="+mj-lt"/>
              <a:buAutoNum type="alphaUcPeriod"/>
            </a:pPr>
            <a:r>
              <a:rPr lang="en-GB" sz="3200" dirty="0" smtClean="0"/>
              <a:t>AJAX </a:t>
            </a:r>
            <a:r>
              <a:rPr lang="en-GB" sz="3200" dirty="0"/>
              <a:t>(DOM)</a:t>
            </a:r>
            <a:endParaRPr lang="en-US" sz="3200" dirty="0"/>
          </a:p>
          <a:p>
            <a:pPr marL="514350" indent="-514350" fontAlgn="base">
              <a:buFont typeface="+mj-lt"/>
              <a:buAutoNum type="alphaUcPeriod"/>
            </a:pPr>
            <a:r>
              <a:rPr lang="en-GB" sz="3200" dirty="0" err="1" smtClean="0"/>
              <a:t>RESTful</a:t>
            </a:r>
            <a:r>
              <a:rPr lang="en-GB" sz="3200" dirty="0" smtClean="0"/>
              <a:t> </a:t>
            </a:r>
            <a:r>
              <a:rPr lang="en-GB" sz="3200" dirty="0"/>
              <a:t>Interfaces (JSON, SOAP, etc.)</a:t>
            </a:r>
            <a:endParaRPr lang="en-US" sz="3200" dirty="0"/>
          </a:p>
          <a:p>
            <a:pPr marL="514350" indent="-514350" fontAlgn="base">
              <a:buFont typeface="+mj-lt"/>
              <a:buAutoNum type="alphaUcPeriod"/>
            </a:pPr>
            <a:r>
              <a:rPr lang="en-GB" sz="3200" dirty="0" smtClean="0"/>
              <a:t>Shopping </a:t>
            </a:r>
            <a:r>
              <a:rPr lang="en-GB" sz="3200" dirty="0"/>
              <a:t>Cart</a:t>
            </a:r>
            <a:endParaRPr lang="en-US" sz="3200" dirty="0"/>
          </a:p>
          <a:p>
            <a:pPr marL="514350" indent="-514350" fontAlgn="base">
              <a:buFont typeface="+mj-lt"/>
              <a:buAutoNum type="alphaUcPeriod"/>
            </a:pPr>
            <a:r>
              <a:rPr lang="en-GB" sz="3200" dirty="0" smtClean="0"/>
              <a:t>Other</a:t>
            </a:r>
            <a:endParaRPr lang="en-US" sz="3200" dirty="0"/>
          </a:p>
        </p:txBody>
      </p:sp>
      <p:sp>
        <p:nvSpPr>
          <p:cNvPr id="13" name="Rectangle 12"/>
          <p:cNvSpPr/>
          <p:nvPr/>
        </p:nvSpPr>
        <p:spPr>
          <a:xfrm>
            <a:off x="1348991" y="2021939"/>
            <a:ext cx="6480720" cy="1200329"/>
          </a:xfrm>
          <a:prstGeom prst="rect">
            <a:avLst/>
          </a:prstGeom>
        </p:spPr>
        <p:txBody>
          <a:bodyPr wrap="square">
            <a:spAutoFit/>
          </a:bodyPr>
          <a:lstStyle/>
          <a:p>
            <a:r>
              <a:rPr lang="en-US" sz="2400" b="1" i="1" dirty="0" smtClean="0"/>
              <a:t>Poll question: </a:t>
            </a:r>
            <a:r>
              <a:rPr lang="en-GB" sz="2400" i="1" dirty="0"/>
              <a:t>Which of the following web service technologies are you most concerned about?</a:t>
            </a:r>
            <a:r>
              <a:rPr lang="en-US" sz="2400" dirty="0"/>
              <a:t>  </a:t>
            </a:r>
          </a:p>
          <a:p>
            <a:pPr lvl="0"/>
            <a:r>
              <a:rPr lang="en-US" sz="2400" b="1" i="1" dirty="0" smtClean="0"/>
              <a:t> </a:t>
            </a:r>
            <a:endParaRPr lang="en-US" sz="2400" b="1" i="1" dirty="0"/>
          </a:p>
        </p:txBody>
      </p:sp>
    </p:spTree>
    <p:extLst>
      <p:ext uri="{BB962C8B-B14F-4D97-AF65-F5344CB8AC3E}">
        <p14:creationId xmlns:p14="http://schemas.microsoft.com/office/powerpoint/2010/main" val="811811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3429000"/>
            <a:ext cx="8001000" cy="990600"/>
          </a:xfrm>
        </p:spPr>
        <p:txBody>
          <a:bodyPr>
            <a:normAutofit fontScale="90000"/>
          </a:bodyPr>
          <a:lstStyle/>
          <a:p>
            <a:r>
              <a:rPr lang="en-US" sz="3200" dirty="0" smtClean="0">
                <a:latin typeface="Helvetica Neue Black Condensed" pitchFamily="8" charset="0"/>
              </a:rPr>
              <a:t>Modernizing Your Application Security Program</a:t>
            </a:r>
            <a:br>
              <a:rPr lang="en-US" sz="3200" dirty="0" smtClean="0">
                <a:latin typeface="Helvetica Neue Black Condensed" pitchFamily="8" charset="0"/>
              </a:rPr>
            </a:br>
            <a:r>
              <a:rPr lang="en-US" sz="2000" dirty="0">
                <a:latin typeface="Helvetica Neue Black Condensed" pitchFamily="8" charset="0"/>
              </a:rPr>
              <a:t/>
            </a:r>
            <a:br>
              <a:rPr lang="en-US" sz="2000" dirty="0">
                <a:latin typeface="Helvetica Neue Black Condensed" pitchFamily="8" charset="0"/>
              </a:rPr>
            </a:br>
            <a:r>
              <a:rPr lang="en-US" sz="2000" dirty="0">
                <a:latin typeface="Helvetica Neue Black Condensed" pitchFamily="8" charset="0"/>
              </a:rPr>
              <a:t>Dan Cornell</a:t>
            </a:r>
            <a:br>
              <a:rPr lang="en-US" sz="2000" dirty="0">
                <a:latin typeface="Helvetica Neue Black Condensed" pitchFamily="8" charset="0"/>
              </a:rPr>
            </a:br>
            <a:r>
              <a:rPr lang="en-US" sz="2000" dirty="0">
                <a:latin typeface="Helvetica Neue Black Condensed" pitchFamily="8" charset="0"/>
                <a:hlinkClick r:id="rId3"/>
              </a:rPr>
              <a:t>@danielcornell</a:t>
            </a:r>
            <a:endParaRPr lang="en-US" sz="1400" dirty="0">
              <a:solidFill>
                <a:srgbClr val="904700"/>
              </a:solidFill>
              <a:latin typeface="Helvetica CondensedBold" pitchFamily="64" charset="0"/>
            </a:endParaRPr>
          </a:p>
        </p:txBody>
      </p:sp>
    </p:spTree>
    <p:extLst>
      <p:ext uri="{BB962C8B-B14F-4D97-AF65-F5344CB8AC3E}">
        <p14:creationId xmlns:p14="http://schemas.microsoft.com/office/powerpoint/2010/main" val="13889786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3400" y="1295400"/>
            <a:ext cx="8305800" cy="503238"/>
          </a:xfrm>
        </p:spPr>
        <p:txBody>
          <a:bodyPr>
            <a:normAutofit fontScale="90000"/>
          </a:bodyPr>
          <a:lstStyle/>
          <a:p>
            <a:r>
              <a:rPr lang="en-US" dirty="0"/>
              <a:t>My Background</a:t>
            </a:r>
          </a:p>
        </p:txBody>
      </p:sp>
      <p:sp>
        <p:nvSpPr>
          <p:cNvPr id="12291" name="Rectangle 3"/>
          <p:cNvSpPr>
            <a:spLocks noGrp="1" noChangeArrowheads="1"/>
          </p:cNvSpPr>
          <p:nvPr>
            <p:ph idx="1"/>
          </p:nvPr>
        </p:nvSpPr>
        <p:spPr>
          <a:xfrm>
            <a:off x="533400" y="1981200"/>
            <a:ext cx="5867400" cy="4343400"/>
          </a:xfrm>
        </p:spPr>
        <p:txBody>
          <a:bodyPr/>
          <a:lstStyle/>
          <a:p>
            <a:pPr eaLnBrk="1" hangingPunct="1"/>
            <a:r>
              <a:rPr lang="en-US" sz="2400" dirty="0"/>
              <a:t>Dan Cornell, founder and CTO of Denim Group</a:t>
            </a:r>
          </a:p>
          <a:p>
            <a:pPr eaLnBrk="1" hangingPunct="1"/>
            <a:endParaRPr lang="en-US" sz="2400" dirty="0" smtClean="0"/>
          </a:p>
          <a:p>
            <a:pPr eaLnBrk="1" hangingPunct="1"/>
            <a:r>
              <a:rPr lang="en-US" sz="2400" dirty="0" smtClean="0"/>
              <a:t>Software </a:t>
            </a:r>
            <a:r>
              <a:rPr lang="en-US" sz="2400" dirty="0"/>
              <a:t>developer by background (Java, .NET, </a:t>
            </a:r>
            <a:r>
              <a:rPr lang="en-US" sz="2400" dirty="0" err="1"/>
              <a:t>etc</a:t>
            </a:r>
            <a:r>
              <a:rPr lang="en-US" sz="2400" dirty="0"/>
              <a:t>)</a:t>
            </a:r>
          </a:p>
          <a:p>
            <a:pPr eaLnBrk="1" hangingPunct="1"/>
            <a:endParaRPr lang="en-US" sz="2400" dirty="0" smtClean="0"/>
          </a:p>
          <a:p>
            <a:pPr eaLnBrk="1" hangingPunct="1"/>
            <a:r>
              <a:rPr lang="en-US" sz="2400" dirty="0" smtClean="0"/>
              <a:t>OWASP </a:t>
            </a:r>
            <a:r>
              <a:rPr lang="en-US" sz="2400" dirty="0"/>
              <a:t>San </a:t>
            </a:r>
            <a:r>
              <a:rPr lang="en-US" sz="2400" dirty="0" smtClean="0"/>
              <a:t>Antonio</a:t>
            </a:r>
            <a:endParaRPr lang="en-US" sz="2400" dirty="0"/>
          </a:p>
          <a:p>
            <a:pPr eaLnBrk="1" hangingPunct="1"/>
            <a:endParaRPr lang="en-US" sz="2400" dirty="0"/>
          </a:p>
        </p:txBody>
      </p:sp>
      <p:sp>
        <p:nvSpPr>
          <p:cNvPr id="4" name="Slide Number Placeholder 3"/>
          <p:cNvSpPr>
            <a:spLocks noGrp="1"/>
          </p:cNvSpPr>
          <p:nvPr>
            <p:ph type="sldNum" sz="quarter" idx="12"/>
          </p:nvPr>
        </p:nvSpPr>
        <p:spPr/>
        <p:txBody>
          <a:bodyPr/>
          <a:lstStyle/>
          <a:p>
            <a:fld id="{BC1DA1B7-9C61-4E5F-BB97-58E46427ED20}" type="slidenum">
              <a:rPr lang="en-US">
                <a:solidFill>
                  <a:prstClr val="black">
                    <a:tint val="75000"/>
                  </a:prstClr>
                </a:solidFill>
              </a:rPr>
              <a:pPr/>
              <a:t>31</a:t>
            </a:fld>
            <a:endParaRPr lang="en-US">
              <a:solidFill>
                <a:prstClr val="black">
                  <a:tint val="75000"/>
                </a:prst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1905000"/>
            <a:ext cx="2590800" cy="2590800"/>
          </a:xfrm>
          <a:prstGeom prst="rect">
            <a:avLst/>
          </a:prstGeom>
        </p:spPr>
      </p:pic>
    </p:spTree>
    <p:extLst>
      <p:ext uri="{BB962C8B-B14F-4D97-AF65-F5344CB8AC3E}">
        <p14:creationId xmlns:p14="http://schemas.microsoft.com/office/powerpoint/2010/main" val="2985482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1143000"/>
            <a:ext cx="8229600" cy="457200"/>
          </a:xfrm>
        </p:spPr>
        <p:txBody>
          <a:bodyPr/>
          <a:lstStyle/>
          <a:p>
            <a:pPr eaLnBrk="1" hangingPunct="1"/>
            <a:r>
              <a:rPr lang="en-US" sz="2400" smtClean="0"/>
              <a:t>Denim Group Background</a:t>
            </a:r>
          </a:p>
        </p:txBody>
      </p:sp>
      <p:sp>
        <p:nvSpPr>
          <p:cNvPr id="5124" name="Rectangle 3"/>
          <p:cNvSpPr>
            <a:spLocks noGrp="1" noChangeArrowheads="1"/>
          </p:cNvSpPr>
          <p:nvPr>
            <p:ph idx="1"/>
          </p:nvPr>
        </p:nvSpPr>
        <p:spPr>
          <a:xfrm>
            <a:off x="457200" y="1828800"/>
            <a:ext cx="8458200" cy="4343400"/>
          </a:xfrm>
        </p:spPr>
        <p:txBody>
          <a:bodyPr>
            <a:normAutofit/>
          </a:bodyPr>
          <a:lstStyle/>
          <a:p>
            <a:pPr eaLnBrk="1" hangingPunct="1"/>
            <a:r>
              <a:rPr lang="en-US" dirty="0" smtClean="0"/>
              <a:t>Secure software services and products company</a:t>
            </a:r>
          </a:p>
          <a:p>
            <a:pPr lvl="1" eaLnBrk="1" hangingPunct="1"/>
            <a:r>
              <a:rPr lang="en-US" dirty="0" smtClean="0"/>
              <a:t>Builds secure software</a:t>
            </a:r>
          </a:p>
          <a:p>
            <a:pPr lvl="1" eaLnBrk="1" hangingPunct="1"/>
            <a:r>
              <a:rPr lang="en-US" dirty="0" smtClean="0"/>
              <a:t>Helps organizations assess and mitigate risk of in-house developed and third party software</a:t>
            </a:r>
          </a:p>
          <a:p>
            <a:pPr lvl="1" eaLnBrk="1" hangingPunct="1"/>
            <a:r>
              <a:rPr lang="en-US" dirty="0" smtClean="0"/>
              <a:t>Provides classroom training and e-Learning so clients can build software securely</a:t>
            </a:r>
          </a:p>
          <a:p>
            <a:r>
              <a:rPr lang="en-US" dirty="0" smtClean="0"/>
              <a:t>Software-centric view of application security</a:t>
            </a:r>
          </a:p>
          <a:p>
            <a:pPr lvl="1"/>
            <a:r>
              <a:rPr lang="en-US" dirty="0" smtClean="0"/>
              <a:t>Application security experts are practicing developers</a:t>
            </a:r>
          </a:p>
          <a:p>
            <a:pPr lvl="1"/>
            <a:r>
              <a:rPr lang="en-US" dirty="0" smtClean="0"/>
              <a:t>Development pedigree translates to rapport with development managers   </a:t>
            </a:r>
          </a:p>
          <a:p>
            <a:pPr lvl="1"/>
            <a:r>
              <a:rPr lang="en-US" b="1" dirty="0" smtClean="0"/>
              <a:t>Business impact: shorter time-to-fix application vulnerabilities </a:t>
            </a:r>
          </a:p>
          <a:p>
            <a:pPr eaLnBrk="1" hangingPunct="1"/>
            <a:r>
              <a:rPr lang="en-US" dirty="0" smtClean="0"/>
              <a:t>Culture of application security innovation and contribution</a:t>
            </a:r>
          </a:p>
          <a:p>
            <a:pPr lvl="1" eaLnBrk="1" hangingPunct="1"/>
            <a:r>
              <a:rPr lang="en-US" dirty="0" smtClean="0"/>
              <a:t>Develops open source tools to help clients mature their software security programs</a:t>
            </a:r>
          </a:p>
          <a:p>
            <a:pPr lvl="2" eaLnBrk="1" hangingPunct="1"/>
            <a:r>
              <a:rPr lang="en-US" i="1" dirty="0" smtClean="0"/>
              <a:t>Remediation Resource Center, </a:t>
            </a:r>
            <a:r>
              <a:rPr lang="en-US" i="1" dirty="0" err="1" smtClean="0"/>
              <a:t>ThreadFix</a:t>
            </a:r>
            <a:endParaRPr lang="en-US" i="1" dirty="0" smtClean="0"/>
          </a:p>
          <a:p>
            <a:pPr lvl="1" eaLnBrk="1" hangingPunct="1"/>
            <a:r>
              <a:rPr lang="en-US" dirty="0" smtClean="0"/>
              <a:t>OWASP national leaders &amp; regular speakers at RSA, SANS, OWASP, ISSA, CSI</a:t>
            </a:r>
          </a:p>
          <a:p>
            <a:pPr lvl="1" eaLnBrk="1" hangingPunct="1"/>
            <a:r>
              <a:rPr lang="en-US" dirty="0" smtClean="0"/>
              <a:t>World class alliance partners accelerate innovation to solve client problems</a:t>
            </a:r>
          </a:p>
          <a:p>
            <a:endParaRPr lang="en-US" dirty="0" smtClean="0"/>
          </a:p>
          <a:p>
            <a:endParaRPr lang="en-US" dirty="0" smtClean="0"/>
          </a:p>
          <a:p>
            <a:endParaRPr lang="en-US" dirty="0" smtClean="0"/>
          </a:p>
          <a:p>
            <a:pPr eaLnBrk="1" hangingPunct="1"/>
            <a:endParaRPr lang="en-US" dirty="0" smtClean="0"/>
          </a:p>
          <a:p>
            <a:pPr eaLnBrk="1" hangingPunct="1"/>
            <a:endParaRPr lang="en-US" dirty="0" smtClean="0"/>
          </a:p>
        </p:txBody>
      </p:sp>
      <p:sp>
        <p:nvSpPr>
          <p:cNvPr id="5122" name="Slide Number Placeholder 3"/>
          <p:cNvSpPr>
            <a:spLocks noGrp="1"/>
          </p:cNvSpPr>
          <p:nvPr>
            <p:ph type="sldNum" sz="quarter" idx="12"/>
          </p:nvPr>
        </p:nvSpPr>
        <p:spPr/>
        <p:txBody>
          <a:bodyPr/>
          <a:lstStyle/>
          <a:p>
            <a:pPr>
              <a:defRPr/>
            </a:pPr>
            <a:fld id="{28B87B2D-BE9D-42D7-A0D0-7D3D345EA482}" type="slidenum">
              <a:rPr lang="en-US" smtClean="0">
                <a:solidFill>
                  <a:srgbClr val="FFFFFF"/>
                </a:solidFill>
              </a:rPr>
              <a:pPr>
                <a:defRPr/>
              </a:pPr>
              <a:t>32</a:t>
            </a:fld>
            <a:endParaRPr lang="en-US" dirty="0" smtClean="0">
              <a:solidFill>
                <a:srgbClr val="FFFFFF"/>
              </a:solidFill>
            </a:endParaRPr>
          </a:p>
        </p:txBody>
      </p:sp>
    </p:spTree>
    <p:extLst>
      <p:ext uri="{BB962C8B-B14F-4D97-AF65-F5344CB8AC3E}">
        <p14:creationId xmlns:p14="http://schemas.microsoft.com/office/powerpoint/2010/main" val="9568635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You Want To Roll Out a Software Security Program?</a:t>
            </a:r>
            <a:endParaRPr lang="en-US" dirty="0"/>
          </a:p>
        </p:txBody>
      </p:sp>
      <p:sp>
        <p:nvSpPr>
          <p:cNvPr id="3" name="Content Placeholder 2"/>
          <p:cNvSpPr>
            <a:spLocks noGrp="1"/>
          </p:cNvSpPr>
          <p:nvPr>
            <p:ph idx="1"/>
          </p:nvPr>
        </p:nvSpPr>
        <p:spPr/>
        <p:txBody>
          <a:bodyPr/>
          <a:lstStyle/>
          <a:p>
            <a:endParaRPr lang="en-US" dirty="0" smtClean="0"/>
          </a:p>
          <a:p>
            <a:r>
              <a:rPr lang="en-US" dirty="0" smtClean="0"/>
              <a:t>Great!</a:t>
            </a:r>
          </a:p>
          <a:p>
            <a:endParaRPr lang="en-US" dirty="0"/>
          </a:p>
          <a:p>
            <a:r>
              <a:rPr lang="en-US" dirty="0" smtClean="0"/>
              <a:t>What a software security program ISN’T</a:t>
            </a:r>
          </a:p>
          <a:p>
            <a:pPr lvl="1"/>
            <a:r>
              <a:rPr lang="en-US" dirty="0" smtClean="0"/>
              <a:t>Question: “What are you doing to address software security concerns?”</a:t>
            </a:r>
          </a:p>
          <a:p>
            <a:pPr lvl="1"/>
            <a:r>
              <a:rPr lang="en-US" dirty="0" smtClean="0"/>
              <a:t>Answer: “We bought scanner XYZ”</a:t>
            </a:r>
          </a:p>
          <a:p>
            <a:endParaRPr lang="en-US" dirty="0"/>
          </a:p>
          <a:p>
            <a:r>
              <a:rPr lang="en-US" dirty="0" smtClean="0"/>
              <a:t>What a software security program IS</a:t>
            </a:r>
          </a:p>
          <a:p>
            <a:pPr lvl="1"/>
            <a:r>
              <a:rPr lang="en-US" dirty="0" smtClean="0"/>
              <a:t>People, process, tools (naturally)</a:t>
            </a:r>
          </a:p>
          <a:p>
            <a:pPr lvl="1"/>
            <a:r>
              <a:rPr lang="en-US" dirty="0" smtClean="0"/>
              <a:t>Set of activities intended to repeatedly produce appropriately-secure software</a:t>
            </a:r>
            <a:endParaRPr lang="en-US" dirty="0"/>
          </a:p>
        </p:txBody>
      </p:sp>
      <p:sp>
        <p:nvSpPr>
          <p:cNvPr id="4" name="Slide Number Placeholder 3"/>
          <p:cNvSpPr>
            <a:spLocks noGrp="1"/>
          </p:cNvSpPr>
          <p:nvPr>
            <p:ph type="sldNum" sz="quarter" idx="4294967295"/>
          </p:nvPr>
        </p:nvSpPr>
        <p:spPr>
          <a:xfrm>
            <a:off x="7239000" y="6553200"/>
            <a:ext cx="1905000" cy="228600"/>
          </a:xfrm>
          <a:prstGeom prst="rect">
            <a:avLst/>
          </a:prstGeom>
        </p:spPr>
        <p:txBody>
          <a:bodyPr/>
          <a:lstStyle/>
          <a:p>
            <a:fld id="{B23A6023-D146-4549-939F-8105E2EE2E12}"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3672592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Rolling Out Software Security Programs</a:t>
            </a:r>
            <a:endParaRPr lang="en-US" dirty="0"/>
          </a:p>
        </p:txBody>
      </p:sp>
      <p:sp>
        <p:nvSpPr>
          <p:cNvPr id="3" name="Content Placeholder 2"/>
          <p:cNvSpPr>
            <a:spLocks noGrp="1"/>
          </p:cNvSpPr>
          <p:nvPr>
            <p:ph idx="1"/>
          </p:nvPr>
        </p:nvSpPr>
        <p:spPr/>
        <p:txBody>
          <a:bodyPr/>
          <a:lstStyle/>
          <a:p>
            <a:r>
              <a:rPr lang="en-US" sz="1800" dirty="0" smtClean="0"/>
              <a:t>Resources</a:t>
            </a:r>
          </a:p>
          <a:p>
            <a:pPr lvl="1"/>
            <a:r>
              <a:rPr lang="en-US" sz="1400" dirty="0" smtClean="0"/>
              <a:t>Raw budget and cost issues</a:t>
            </a:r>
          </a:p>
          <a:p>
            <a:pPr lvl="1"/>
            <a:r>
              <a:rPr lang="en-US" sz="1400" dirty="0" smtClean="0"/>
              <a:t>Level of effort issues</a:t>
            </a:r>
          </a:p>
          <a:p>
            <a:endParaRPr lang="en-US" sz="1800" dirty="0" smtClean="0"/>
          </a:p>
          <a:p>
            <a:r>
              <a:rPr lang="en-US" sz="1800" dirty="0" smtClean="0"/>
              <a:t>Resistance: requires organizational change</a:t>
            </a:r>
          </a:p>
          <a:p>
            <a:pPr lvl="1"/>
            <a:r>
              <a:rPr lang="en-US" sz="1400" dirty="0" smtClean="0"/>
              <a:t>Apparently people hate this</a:t>
            </a:r>
          </a:p>
          <a:p>
            <a:endParaRPr lang="en-US" sz="1800" dirty="0"/>
          </a:p>
          <a:p>
            <a:r>
              <a:rPr lang="en-US" sz="1800" dirty="0" smtClean="0"/>
              <a:t>Open source tools</a:t>
            </a:r>
          </a:p>
          <a:p>
            <a:pPr lvl="1"/>
            <a:r>
              <a:rPr lang="en-US" sz="1400" dirty="0" smtClean="0"/>
              <a:t>Can help with raw budget issues</a:t>
            </a:r>
          </a:p>
          <a:p>
            <a:pPr lvl="1"/>
            <a:r>
              <a:rPr lang="en-US" sz="1400" dirty="0" smtClean="0"/>
              <a:t>May exacerbate problems with level of effort</a:t>
            </a:r>
          </a:p>
          <a:p>
            <a:endParaRPr lang="en-US" sz="1800" dirty="0"/>
          </a:p>
          <a:p>
            <a:r>
              <a:rPr lang="en-US" sz="1800" dirty="0" smtClean="0"/>
              <a:t>View the rollout as a multi-stage process</a:t>
            </a:r>
          </a:p>
          <a:p>
            <a:pPr lvl="1"/>
            <a:r>
              <a:rPr lang="en-US" sz="1400" dirty="0" smtClean="0"/>
              <a:t>Not one magical effort</a:t>
            </a:r>
          </a:p>
          <a:p>
            <a:pPr lvl="1"/>
            <a:r>
              <a:rPr lang="en-US" sz="1400" dirty="0" smtClean="0"/>
              <a:t>Use short-term successes and gains to fuel further change</a:t>
            </a:r>
            <a:endParaRPr lang="en-US" sz="1400" dirty="0"/>
          </a:p>
        </p:txBody>
      </p:sp>
      <p:sp>
        <p:nvSpPr>
          <p:cNvPr id="4" name="Slide Number Placeholder 3"/>
          <p:cNvSpPr>
            <a:spLocks noGrp="1"/>
          </p:cNvSpPr>
          <p:nvPr>
            <p:ph type="sldNum" sz="quarter" idx="4294967295"/>
          </p:nvPr>
        </p:nvSpPr>
        <p:spPr>
          <a:xfrm>
            <a:off x="7239000" y="6553200"/>
            <a:ext cx="1905000" cy="228600"/>
          </a:xfrm>
          <a:prstGeom prst="rect">
            <a:avLst/>
          </a:prstGeom>
        </p:spPr>
        <p:txBody>
          <a:bodyPr/>
          <a:lstStyle/>
          <a:p>
            <a:fld id="{B23A6023-D146-4549-939F-8105E2EE2E12}"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24716739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You Need to MODERNIZE Your Program</a:t>
            </a:r>
            <a:endParaRPr lang="en-US" dirty="0"/>
          </a:p>
        </p:txBody>
      </p:sp>
      <p:sp>
        <p:nvSpPr>
          <p:cNvPr id="3" name="Content Placeholder 2"/>
          <p:cNvSpPr>
            <a:spLocks noGrp="1"/>
          </p:cNvSpPr>
          <p:nvPr>
            <p:ph idx="1"/>
          </p:nvPr>
        </p:nvSpPr>
        <p:spPr/>
        <p:txBody>
          <a:bodyPr/>
          <a:lstStyle/>
          <a:p>
            <a:r>
              <a:rPr lang="en-US" dirty="0" smtClean="0"/>
              <a:t>Lucky you</a:t>
            </a:r>
          </a:p>
          <a:p>
            <a:endParaRPr lang="en-US" dirty="0"/>
          </a:p>
          <a:p>
            <a:r>
              <a:rPr lang="en-US" dirty="0" smtClean="0"/>
              <a:t>What does this mean?</a:t>
            </a:r>
          </a:p>
          <a:p>
            <a:pPr lvl="1"/>
            <a:r>
              <a:rPr lang="en-US" dirty="0" smtClean="0"/>
              <a:t>AJAX</a:t>
            </a:r>
          </a:p>
          <a:p>
            <a:pPr lvl="1"/>
            <a:r>
              <a:rPr lang="en-US" dirty="0" smtClean="0"/>
              <a:t>Web services</a:t>
            </a:r>
          </a:p>
          <a:p>
            <a:pPr lvl="1"/>
            <a:r>
              <a:rPr lang="en-US" dirty="0" err="1" smtClean="0"/>
              <a:t>Microservices</a:t>
            </a:r>
            <a:endParaRPr lang="en-US" dirty="0" smtClean="0"/>
          </a:p>
          <a:p>
            <a:pPr lvl="1"/>
            <a:r>
              <a:rPr lang="en-US" dirty="0" err="1" smtClean="0"/>
              <a:t>RESTful</a:t>
            </a:r>
            <a:r>
              <a:rPr lang="en-US" dirty="0" smtClean="0"/>
              <a:t> APIs</a:t>
            </a:r>
          </a:p>
          <a:p>
            <a:endParaRPr lang="en-US" dirty="0"/>
          </a:p>
          <a:p>
            <a:r>
              <a:rPr lang="en-US" dirty="0" smtClean="0"/>
              <a:t>Development moves FAST</a:t>
            </a:r>
          </a:p>
          <a:p>
            <a:r>
              <a:rPr lang="en-US" dirty="0" smtClean="0"/>
              <a:t>Your application security program needs to be able to adapt</a:t>
            </a:r>
          </a:p>
          <a:p>
            <a:endParaRPr lang="en-US" dirty="0"/>
          </a:p>
          <a:p>
            <a:r>
              <a:rPr lang="en-US" dirty="0" smtClean="0"/>
              <a:t>Coverage is key</a:t>
            </a:r>
            <a:endParaRPr lang="en-US" dirty="0"/>
          </a:p>
        </p:txBody>
      </p:sp>
    </p:spTree>
    <p:extLst>
      <p:ext uri="{BB962C8B-B14F-4D97-AF65-F5344CB8AC3E}">
        <p14:creationId xmlns:p14="http://schemas.microsoft.com/office/powerpoint/2010/main" val="3958598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7239000" y="6553200"/>
            <a:ext cx="1905000" cy="228600"/>
          </a:xfrm>
          <a:prstGeom prst="rect">
            <a:avLst/>
          </a:prstGeom>
        </p:spPr>
        <p:txBody>
          <a:bodyPr/>
          <a:lstStyle/>
          <a:p>
            <a:fld id="{BC1DA1B7-9C61-4E5F-BB97-58E46427ED20}" type="slidenum">
              <a:rPr lang="en-US">
                <a:solidFill>
                  <a:prstClr val="black">
                    <a:tint val="75000"/>
                  </a:prstClr>
                </a:solidFill>
              </a:rPr>
              <a:pPr/>
              <a:t>36</a:t>
            </a:fld>
            <a:endParaRPr lang="en-US">
              <a:solidFill>
                <a:prstClr val="black">
                  <a:tint val="75000"/>
                </a:prstClr>
              </a:solidFill>
            </a:endParaRPr>
          </a:p>
        </p:txBody>
      </p:sp>
      <p:sp>
        <p:nvSpPr>
          <p:cNvPr id="12291" name="Rectangle 3"/>
          <p:cNvSpPr>
            <a:spLocks noGrp="1" noChangeArrowheads="1"/>
          </p:cNvSpPr>
          <p:nvPr>
            <p:ph type="body" idx="1"/>
          </p:nvPr>
        </p:nvSpPr>
        <p:spPr>
          <a:xfrm>
            <a:off x="533400" y="914400"/>
            <a:ext cx="8305800" cy="4343400"/>
          </a:xfrm>
        </p:spPr>
        <p:txBody>
          <a:bodyPr>
            <a:normAutofit fontScale="92500"/>
          </a:bodyPr>
          <a:lstStyle/>
          <a:p>
            <a:pPr marL="0" indent="0" algn="ctr">
              <a:buNone/>
            </a:pPr>
            <a:r>
              <a:rPr lang="en-US" sz="5400" b="1" dirty="0" smtClean="0"/>
              <a:t>You can’t defend unknown attack surface</a:t>
            </a:r>
          </a:p>
          <a:p>
            <a:pPr marL="0" indent="0" algn="ctr">
              <a:buNone/>
            </a:pPr>
            <a:endParaRPr lang="en-US" sz="5400" b="1" dirty="0" smtClean="0"/>
          </a:p>
          <a:p>
            <a:pPr marL="0" indent="0" algn="ctr">
              <a:buNone/>
            </a:pPr>
            <a:r>
              <a:rPr lang="en-US" sz="5400" b="1" dirty="0" smtClean="0"/>
              <a:t>If everything is important then nothing is important</a:t>
            </a:r>
            <a:endParaRPr lang="en-US" sz="5400" b="1" dirty="0"/>
          </a:p>
        </p:txBody>
      </p:sp>
    </p:spTree>
    <p:extLst>
      <p:ext uri="{BB962C8B-B14F-4D97-AF65-F5344CB8AC3E}">
        <p14:creationId xmlns:p14="http://schemas.microsoft.com/office/powerpoint/2010/main" val="4037441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[Translation]</a:t>
            </a:r>
            <a:endParaRPr lang="en-US" dirty="0"/>
          </a:p>
        </p:txBody>
      </p:sp>
      <p:sp>
        <p:nvSpPr>
          <p:cNvPr id="3" name="Content Placeholder 2"/>
          <p:cNvSpPr>
            <a:spLocks noGrp="1"/>
          </p:cNvSpPr>
          <p:nvPr>
            <p:ph idx="1"/>
          </p:nvPr>
        </p:nvSpPr>
        <p:spPr/>
        <p:txBody>
          <a:bodyPr/>
          <a:lstStyle/>
          <a:p>
            <a:pPr marL="0" indent="0" algn="ctr">
              <a:buNone/>
            </a:pPr>
            <a:r>
              <a:rPr lang="en-US" sz="4000" b="1" dirty="0" smtClean="0"/>
              <a:t>Find out what applications you have in your organization</a:t>
            </a:r>
          </a:p>
          <a:p>
            <a:pPr marL="0" indent="0" algn="ctr">
              <a:buNone/>
            </a:pPr>
            <a:endParaRPr lang="en-US" sz="4000" b="1" dirty="0"/>
          </a:p>
          <a:p>
            <a:pPr marL="0" indent="0" algn="ctr">
              <a:buNone/>
            </a:pPr>
            <a:r>
              <a:rPr lang="en-US" sz="4000" b="1" dirty="0" smtClean="0"/>
              <a:t>Decide the relative importance of applications and treat them differently based on this</a:t>
            </a:r>
            <a:endParaRPr lang="en-US" sz="4000" b="1" dirty="0"/>
          </a:p>
        </p:txBody>
      </p:sp>
      <p:sp>
        <p:nvSpPr>
          <p:cNvPr id="4" name="Slide Number Placeholder 3"/>
          <p:cNvSpPr>
            <a:spLocks noGrp="1"/>
          </p:cNvSpPr>
          <p:nvPr>
            <p:ph type="sldNum" sz="quarter" idx="4294967295"/>
          </p:nvPr>
        </p:nvSpPr>
        <p:spPr>
          <a:xfrm>
            <a:off x="7239000" y="6553200"/>
            <a:ext cx="1905000" cy="228600"/>
          </a:xfrm>
          <a:prstGeom prst="rect">
            <a:avLst/>
          </a:prstGeom>
        </p:spPr>
        <p:txBody>
          <a:bodyPr/>
          <a:lstStyle/>
          <a:p>
            <a:fld id="{B23A6023-D146-4549-939F-8105E2EE2E12}"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32368199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Your Software Attack Surface?</a:t>
            </a:r>
            <a:endParaRPr lang="en-US" dirty="0"/>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38</a:t>
            </a:fld>
            <a:endParaRPr lang="en-US">
              <a:solidFill>
                <a:prstClr val="black">
                  <a:tint val="75000"/>
                </a:prstClr>
              </a:solidFill>
            </a:endParaRPr>
          </a:p>
        </p:txBody>
      </p:sp>
      <p:sp>
        <p:nvSpPr>
          <p:cNvPr id="5" name="Oval 4"/>
          <p:cNvSpPr/>
          <p:nvPr/>
        </p:nvSpPr>
        <p:spPr bwMode="auto">
          <a:xfrm>
            <a:off x="2819400" y="4114800"/>
            <a:ext cx="609600" cy="6096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6" name="Rectangular Callout 5"/>
          <p:cNvSpPr/>
          <p:nvPr/>
        </p:nvSpPr>
        <p:spPr bwMode="auto">
          <a:xfrm>
            <a:off x="1143000" y="2514600"/>
            <a:ext cx="1752600" cy="914400"/>
          </a:xfrm>
          <a:prstGeom prst="wedgeRectCallout">
            <a:avLst>
              <a:gd name="adj1" fmla="val 47282"/>
              <a:gd name="adj2" fmla="val 129167"/>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a:solidFill>
                  <a:prstClr val="black"/>
                </a:solidFill>
                <a:latin typeface="Arial" charset="0"/>
                <a:ea typeface="ＭＳ Ｐゴシック" pitchFamily="-65" charset="-128"/>
              </a:rPr>
              <a:t>Software You Currently Know About</a:t>
            </a:r>
          </a:p>
        </p:txBody>
      </p:sp>
      <p:sp>
        <p:nvSpPr>
          <p:cNvPr id="7" name="Rectangle 6"/>
          <p:cNvSpPr/>
          <p:nvPr/>
        </p:nvSpPr>
        <p:spPr bwMode="auto">
          <a:xfrm>
            <a:off x="4800600" y="3886200"/>
            <a:ext cx="4038600" cy="17526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Why?</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Lots of value flows through it</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Auditors hassle you about it</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Formal SLAs with customers mention it</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Bad guys found it and caused an incident (oops)</a:t>
            </a:r>
          </a:p>
        </p:txBody>
      </p:sp>
      <p:sp>
        <p:nvSpPr>
          <p:cNvPr id="10" name="Rectangle 9"/>
          <p:cNvSpPr/>
          <p:nvPr/>
        </p:nvSpPr>
        <p:spPr bwMode="auto">
          <a:xfrm>
            <a:off x="4800600" y="2438400"/>
            <a:ext cx="4038600" cy="9144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What?</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Critical legacy systems</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Notable web applications</a:t>
            </a:r>
          </a:p>
        </p:txBody>
      </p:sp>
    </p:spTree>
    <p:extLst>
      <p:ext uri="{BB962C8B-B14F-4D97-AF65-F5344CB8AC3E}">
        <p14:creationId xmlns:p14="http://schemas.microsoft.com/office/powerpoint/2010/main" val="9880463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1828800" y="3276600"/>
            <a:ext cx="1752600" cy="17526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2" name="Title 1"/>
          <p:cNvSpPr>
            <a:spLocks noGrp="1"/>
          </p:cNvSpPr>
          <p:nvPr>
            <p:ph type="title"/>
          </p:nvPr>
        </p:nvSpPr>
        <p:spPr/>
        <p:txBody>
          <a:bodyPr>
            <a:normAutofit/>
          </a:bodyPr>
          <a:lstStyle/>
          <a:p>
            <a:r>
              <a:rPr lang="en-US" dirty="0" smtClean="0"/>
              <a:t>What Is Your Software Attack Surface?</a:t>
            </a:r>
            <a:endParaRPr lang="en-US" dirty="0"/>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39</a:t>
            </a:fld>
            <a:endParaRPr lang="en-US">
              <a:solidFill>
                <a:prstClr val="black">
                  <a:tint val="75000"/>
                </a:prstClr>
              </a:solidFill>
            </a:endParaRPr>
          </a:p>
        </p:txBody>
      </p:sp>
      <p:sp>
        <p:nvSpPr>
          <p:cNvPr id="5" name="Oval 4"/>
          <p:cNvSpPr/>
          <p:nvPr/>
        </p:nvSpPr>
        <p:spPr bwMode="auto">
          <a:xfrm>
            <a:off x="2819400" y="4114800"/>
            <a:ext cx="609600" cy="609600"/>
          </a:xfrm>
          <a:prstGeom prst="ellipse">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6" name="Rectangular Callout 5"/>
          <p:cNvSpPr/>
          <p:nvPr/>
        </p:nvSpPr>
        <p:spPr bwMode="auto">
          <a:xfrm>
            <a:off x="228600" y="2057400"/>
            <a:ext cx="1752600" cy="1295400"/>
          </a:xfrm>
          <a:prstGeom prst="wedgeRectCallout">
            <a:avLst>
              <a:gd name="adj1" fmla="val 40036"/>
              <a:gd name="adj2" fmla="val 73611"/>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Add In the Rest of the Web Applications You Actually Develop and Maintain</a:t>
            </a:r>
          </a:p>
        </p:txBody>
      </p:sp>
      <p:sp>
        <p:nvSpPr>
          <p:cNvPr id="7" name="Rectangle 6"/>
          <p:cNvSpPr/>
          <p:nvPr/>
        </p:nvSpPr>
        <p:spPr bwMode="auto">
          <a:xfrm>
            <a:off x="4800600" y="3886200"/>
            <a:ext cx="4038600" cy="16764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Why Did You Miss Them?</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Forgot it was there</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Line of business procured through non-standard channels</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Picked it up through a merger / acquisition</a:t>
            </a:r>
          </a:p>
        </p:txBody>
      </p:sp>
      <p:sp>
        <p:nvSpPr>
          <p:cNvPr id="10" name="Rectangle 9"/>
          <p:cNvSpPr/>
          <p:nvPr/>
        </p:nvSpPr>
        <p:spPr bwMode="auto">
          <a:xfrm>
            <a:off x="4800600" y="2438400"/>
            <a:ext cx="4038600" cy="9144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What?</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Line of business applications</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Event-specific applications</a:t>
            </a:r>
          </a:p>
        </p:txBody>
      </p:sp>
    </p:spTree>
    <p:extLst>
      <p:ext uri="{BB962C8B-B14F-4D97-AF65-F5344CB8AC3E}">
        <p14:creationId xmlns:p14="http://schemas.microsoft.com/office/powerpoint/2010/main" val="3077226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18"/>
          <p:cNvSpPr>
            <a:spLocks noGrp="1"/>
          </p:cNvSpPr>
          <p:nvPr>
            <p:ph type="subTitle" idx="1"/>
          </p:nvPr>
        </p:nvSpPr>
        <p:spPr>
          <a:xfrm>
            <a:off x="579848" y="4411623"/>
            <a:ext cx="2708971" cy="644193"/>
          </a:xfrm>
        </p:spPr>
        <p:txBody>
          <a:bodyPr/>
          <a:lstStyle/>
          <a:p>
            <a:pPr>
              <a:lnSpc>
                <a:spcPct val="100000"/>
              </a:lnSpc>
            </a:pPr>
            <a:r>
              <a:rPr lang="en-US" dirty="0" smtClean="0"/>
              <a:t>APPLICATION ASSESSMENT </a:t>
            </a:r>
            <a:r>
              <a:rPr lang="en-US" dirty="0" smtClean="0"/>
              <a:t/>
            </a:r>
            <a:br>
              <a:rPr lang="en-US" dirty="0" smtClean="0"/>
            </a:br>
            <a:r>
              <a:rPr lang="en-US" dirty="0" smtClean="0"/>
              <a:t>FOR THE </a:t>
            </a:r>
            <a:r>
              <a:rPr lang="en-US" dirty="0" smtClean="0"/>
              <a:t>MODERN WORLD</a:t>
            </a:r>
          </a:p>
          <a:p>
            <a:endParaRPr lang="en-US" dirty="0"/>
          </a:p>
        </p:txBody>
      </p:sp>
      <p:grpSp>
        <p:nvGrpSpPr>
          <p:cNvPr id="2" name="Group 1"/>
          <p:cNvGrpSpPr>
            <a:grpSpLocks noChangeAspect="1"/>
          </p:cNvGrpSpPr>
          <p:nvPr/>
        </p:nvGrpSpPr>
        <p:grpSpPr>
          <a:xfrm>
            <a:off x="251520" y="2085687"/>
            <a:ext cx="6362706" cy="2327555"/>
            <a:chOff x="492712" y="2092045"/>
            <a:chExt cx="4203853" cy="1220939"/>
          </a:xfrm>
        </p:grpSpPr>
        <p:grpSp>
          <p:nvGrpSpPr>
            <p:cNvPr id="10" name="Group 9"/>
            <p:cNvGrpSpPr>
              <a:grpSpLocks noChangeAspect="1"/>
            </p:cNvGrpSpPr>
            <p:nvPr/>
          </p:nvGrpSpPr>
          <p:grpSpPr>
            <a:xfrm>
              <a:off x="1450666" y="2196137"/>
              <a:ext cx="3245899" cy="1116847"/>
              <a:chOff x="1767840" y="692879"/>
              <a:chExt cx="4946469" cy="1701978"/>
            </a:xfrm>
          </p:grpSpPr>
          <p:pic>
            <p:nvPicPr>
              <p:cNvPr id="11" name="Picture 10" descr="AppSpider-Pro.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677" y="692879"/>
                <a:ext cx="4843632" cy="1630046"/>
              </a:xfrm>
              <a:prstGeom prst="rect">
                <a:avLst/>
              </a:prstGeom>
            </p:spPr>
          </p:pic>
          <p:sp>
            <p:nvSpPr>
              <p:cNvPr id="12" name="Rectangle 11"/>
              <p:cNvSpPr/>
              <p:nvPr/>
            </p:nvSpPr>
            <p:spPr>
              <a:xfrm>
                <a:off x="1767840" y="1872343"/>
                <a:ext cx="1210491" cy="52251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buClr>
                    <a:srgbClr val="000000"/>
                  </a:buClr>
                  <a:buSzPct val="100000"/>
                  <a:buFont typeface="Times New Roman" pitchFamily="16" charset="0"/>
                  <a:buNone/>
                </a:pPr>
                <a:endParaRPr lang="en-US" sz="2400">
                  <a:solidFill>
                    <a:srgbClr val="FFFFFF"/>
                  </a:solidFill>
                </a:endParaRPr>
              </a:p>
            </p:txBody>
          </p:sp>
        </p:grpSp>
        <p:pic>
          <p:nvPicPr>
            <p:cNvPr id="13" name="Picture 12"/>
            <p:cNvPicPr>
              <a:picLocks noChangeAspect="1"/>
            </p:cNvPicPr>
            <p:nvPr/>
          </p:nvPicPr>
          <p:blipFill>
            <a:blip r:embed="rId4"/>
            <a:stretch>
              <a:fillRect/>
            </a:stretch>
          </p:blipFill>
          <p:spPr>
            <a:xfrm>
              <a:off x="492712" y="2092045"/>
              <a:ext cx="878338" cy="1160726"/>
            </a:xfrm>
            <a:prstGeom prst="rect">
              <a:avLst/>
            </a:prstGeom>
          </p:spPr>
        </p:pic>
      </p:grpSp>
    </p:spTree>
    <p:extLst>
      <p:ext uri="{BB962C8B-B14F-4D97-AF65-F5344CB8AC3E}">
        <p14:creationId xmlns:p14="http://schemas.microsoft.com/office/powerpoint/2010/main" val="22731701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bwMode="auto">
          <a:xfrm>
            <a:off x="685800" y="1979023"/>
            <a:ext cx="3048000" cy="30480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3" name="Oval 2"/>
          <p:cNvSpPr/>
          <p:nvPr/>
        </p:nvSpPr>
        <p:spPr bwMode="auto">
          <a:xfrm>
            <a:off x="1828800" y="2935877"/>
            <a:ext cx="1752600" cy="1752600"/>
          </a:xfrm>
          <a:prstGeom prst="ellipse">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2" name="Title 1"/>
          <p:cNvSpPr>
            <a:spLocks noGrp="1"/>
          </p:cNvSpPr>
          <p:nvPr>
            <p:ph type="title"/>
          </p:nvPr>
        </p:nvSpPr>
        <p:spPr/>
        <p:txBody>
          <a:bodyPr>
            <a:normAutofit/>
          </a:bodyPr>
          <a:lstStyle/>
          <a:p>
            <a:r>
              <a:rPr lang="en-US" dirty="0" smtClean="0"/>
              <a:t>What Is Your Software Attack Surface?</a:t>
            </a:r>
            <a:endParaRPr lang="en-US" dirty="0"/>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40</a:t>
            </a:fld>
            <a:endParaRPr lang="en-US">
              <a:solidFill>
                <a:prstClr val="black">
                  <a:tint val="75000"/>
                </a:prstClr>
              </a:solidFill>
            </a:endParaRPr>
          </a:p>
        </p:txBody>
      </p:sp>
      <p:sp>
        <p:nvSpPr>
          <p:cNvPr id="5" name="Oval 4"/>
          <p:cNvSpPr/>
          <p:nvPr/>
        </p:nvSpPr>
        <p:spPr bwMode="auto">
          <a:xfrm>
            <a:off x="2745377" y="3886200"/>
            <a:ext cx="609600" cy="609600"/>
          </a:xfrm>
          <a:prstGeom prst="ellipse">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6" name="Rectangular Callout 5"/>
          <p:cNvSpPr/>
          <p:nvPr/>
        </p:nvSpPr>
        <p:spPr bwMode="auto">
          <a:xfrm>
            <a:off x="3200400" y="5013960"/>
            <a:ext cx="1447800" cy="1066800"/>
          </a:xfrm>
          <a:prstGeom prst="wedgeRectCallout">
            <a:avLst>
              <a:gd name="adj1" fmla="val -72283"/>
              <a:gd name="adj2" fmla="val -50198"/>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Add In the Software You Bought from Somewhere</a:t>
            </a:r>
          </a:p>
        </p:txBody>
      </p:sp>
      <p:sp>
        <p:nvSpPr>
          <p:cNvPr id="7" name="Rectangle 6"/>
          <p:cNvSpPr/>
          <p:nvPr/>
        </p:nvSpPr>
        <p:spPr bwMode="auto">
          <a:xfrm>
            <a:off x="4800600" y="3886200"/>
            <a:ext cx="4038600" cy="16002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Why Did You Miss Them?</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Most scanner only really work on web applications so no vendors pester you about your non-web applications</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Assume the application vendor is handling security</a:t>
            </a:r>
          </a:p>
          <a:p>
            <a:pPr marL="171450" indent="-171450" eaLnBrk="0" fontAlgn="base" hangingPunct="0">
              <a:spcBef>
                <a:spcPct val="0"/>
              </a:spcBef>
              <a:spcAft>
                <a:spcPct val="0"/>
              </a:spcAft>
              <a:buFont typeface="Arial"/>
              <a:buChar char="•"/>
            </a:pPr>
            <a:endParaRPr lang="en-US" sz="1600" dirty="0" smtClean="0">
              <a:solidFill>
                <a:prstClr val="black"/>
              </a:solidFill>
              <a:latin typeface="Arial" charset="0"/>
              <a:ea typeface="ＭＳ Ｐゴシック" pitchFamily="-65" charset="-128"/>
            </a:endParaRPr>
          </a:p>
        </p:txBody>
      </p:sp>
      <p:sp>
        <p:nvSpPr>
          <p:cNvPr id="10" name="Rectangle 9"/>
          <p:cNvSpPr/>
          <p:nvPr/>
        </p:nvSpPr>
        <p:spPr bwMode="auto">
          <a:xfrm>
            <a:off x="4800600" y="2438400"/>
            <a:ext cx="4038600" cy="12192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What?</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More line of business applications</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Support applications</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Infrastructure applications</a:t>
            </a:r>
          </a:p>
        </p:txBody>
      </p:sp>
    </p:spTree>
    <p:extLst>
      <p:ext uri="{BB962C8B-B14F-4D97-AF65-F5344CB8AC3E}">
        <p14:creationId xmlns:p14="http://schemas.microsoft.com/office/powerpoint/2010/main" val="33767144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bwMode="auto">
          <a:xfrm>
            <a:off x="76200" y="1981200"/>
            <a:ext cx="3810000" cy="381000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8" name="Oval 7"/>
          <p:cNvSpPr/>
          <p:nvPr/>
        </p:nvSpPr>
        <p:spPr bwMode="auto">
          <a:xfrm>
            <a:off x="685800" y="2362200"/>
            <a:ext cx="3048000" cy="3048000"/>
          </a:xfrm>
          <a:prstGeom prst="ellipse">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3" name="Oval 2"/>
          <p:cNvSpPr/>
          <p:nvPr/>
        </p:nvSpPr>
        <p:spPr bwMode="auto">
          <a:xfrm>
            <a:off x="1828800" y="3276600"/>
            <a:ext cx="1752600" cy="1752600"/>
          </a:xfrm>
          <a:prstGeom prst="ellipse">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2" name="Title 1"/>
          <p:cNvSpPr>
            <a:spLocks noGrp="1"/>
          </p:cNvSpPr>
          <p:nvPr>
            <p:ph type="title"/>
          </p:nvPr>
        </p:nvSpPr>
        <p:spPr/>
        <p:txBody>
          <a:bodyPr>
            <a:normAutofit/>
          </a:bodyPr>
          <a:lstStyle/>
          <a:p>
            <a:r>
              <a:rPr lang="en-US" dirty="0" smtClean="0"/>
              <a:t>What Is Your Software Attack Surface?</a:t>
            </a:r>
            <a:endParaRPr lang="en-US" dirty="0"/>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41</a:t>
            </a:fld>
            <a:endParaRPr lang="en-US">
              <a:solidFill>
                <a:prstClr val="black">
                  <a:tint val="75000"/>
                </a:prstClr>
              </a:solidFill>
            </a:endParaRPr>
          </a:p>
        </p:txBody>
      </p:sp>
      <p:sp>
        <p:nvSpPr>
          <p:cNvPr id="5" name="Oval 4"/>
          <p:cNvSpPr/>
          <p:nvPr/>
        </p:nvSpPr>
        <p:spPr bwMode="auto">
          <a:xfrm>
            <a:off x="2819400" y="4114800"/>
            <a:ext cx="609600" cy="609600"/>
          </a:xfrm>
          <a:prstGeom prst="ellipse">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900" smtClean="0">
              <a:solidFill>
                <a:prstClr val="black"/>
              </a:solidFill>
              <a:latin typeface="Arial" charset="0"/>
              <a:ea typeface="ＭＳ Ｐゴシック" pitchFamily="-65" charset="-128"/>
            </a:endParaRPr>
          </a:p>
        </p:txBody>
      </p:sp>
      <p:sp>
        <p:nvSpPr>
          <p:cNvPr id="6" name="Rectangular Callout 5"/>
          <p:cNvSpPr/>
          <p:nvPr/>
        </p:nvSpPr>
        <p:spPr bwMode="auto">
          <a:xfrm>
            <a:off x="3009900" y="5715000"/>
            <a:ext cx="1447800" cy="609600"/>
          </a:xfrm>
          <a:prstGeom prst="wedgeRectCallout">
            <a:avLst>
              <a:gd name="adj1" fmla="val -72283"/>
              <a:gd name="adj2" fmla="val -50198"/>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MOBILE!</a:t>
            </a:r>
          </a:p>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THE CLOUD!</a:t>
            </a:r>
          </a:p>
        </p:txBody>
      </p:sp>
      <p:sp>
        <p:nvSpPr>
          <p:cNvPr id="7" name="Rectangle 6"/>
          <p:cNvSpPr/>
          <p:nvPr/>
        </p:nvSpPr>
        <p:spPr bwMode="auto">
          <a:xfrm>
            <a:off x="4800600" y="3886200"/>
            <a:ext cx="4038600" cy="11430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Why Did You Miss Them?</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Any jerk with a credit card and the ability to submit an expense report is now runs their own private procurement office</a:t>
            </a:r>
          </a:p>
          <a:p>
            <a:pPr marL="171450" indent="-171450" eaLnBrk="0" fontAlgn="base" hangingPunct="0">
              <a:spcBef>
                <a:spcPct val="0"/>
              </a:spcBef>
              <a:spcAft>
                <a:spcPct val="0"/>
              </a:spcAft>
              <a:buFont typeface="Arial"/>
              <a:buChar char="•"/>
            </a:pPr>
            <a:endParaRPr lang="en-US" sz="1600" dirty="0" smtClean="0">
              <a:solidFill>
                <a:prstClr val="black"/>
              </a:solidFill>
              <a:latin typeface="Arial" charset="0"/>
              <a:ea typeface="ＭＳ Ｐゴシック" pitchFamily="-65" charset="-128"/>
            </a:endParaRPr>
          </a:p>
        </p:txBody>
      </p:sp>
      <p:sp>
        <p:nvSpPr>
          <p:cNvPr id="10" name="Rectangle 9"/>
          <p:cNvSpPr/>
          <p:nvPr/>
        </p:nvSpPr>
        <p:spPr bwMode="auto">
          <a:xfrm>
            <a:off x="4800600" y="2438400"/>
            <a:ext cx="4038600" cy="9906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dirty="0" smtClean="0">
                <a:solidFill>
                  <a:prstClr val="black"/>
                </a:solidFill>
                <a:latin typeface="Arial" charset="0"/>
                <a:ea typeface="ＭＳ Ｐゴシック" pitchFamily="-65" charset="-128"/>
              </a:rPr>
              <a:t>What?</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Support for line of business functions</a:t>
            </a:r>
          </a:p>
          <a:p>
            <a:pPr marL="171450" indent="-171450" eaLnBrk="0" fontAlgn="base" hangingPunct="0">
              <a:spcBef>
                <a:spcPct val="0"/>
              </a:spcBef>
              <a:spcAft>
                <a:spcPct val="0"/>
              </a:spcAft>
              <a:buFont typeface="Arial"/>
              <a:buChar char="•"/>
            </a:pPr>
            <a:r>
              <a:rPr lang="en-US" sz="1600" dirty="0" smtClean="0">
                <a:solidFill>
                  <a:prstClr val="black"/>
                </a:solidFill>
                <a:latin typeface="Arial" charset="0"/>
                <a:ea typeface="ＭＳ Ｐゴシック" pitchFamily="-65" charset="-128"/>
              </a:rPr>
              <a:t>Marketing and promotion</a:t>
            </a:r>
          </a:p>
        </p:txBody>
      </p:sp>
    </p:spTree>
    <p:extLst>
      <p:ext uri="{BB962C8B-B14F-4D97-AF65-F5344CB8AC3E}">
        <p14:creationId xmlns:p14="http://schemas.microsoft.com/office/powerpoint/2010/main" val="20981671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Risk Are Not Equally Distributed</a:t>
            </a:r>
            <a:endParaRPr lang="en-US" dirty="0"/>
          </a:p>
        </p:txBody>
      </p:sp>
      <p:sp>
        <p:nvSpPr>
          <p:cNvPr id="3" name="Content Placeholder 2"/>
          <p:cNvSpPr>
            <a:spLocks noGrp="1"/>
          </p:cNvSpPr>
          <p:nvPr>
            <p:ph idx="1"/>
          </p:nvPr>
        </p:nvSpPr>
        <p:spPr/>
        <p:txBody>
          <a:bodyPr/>
          <a:lstStyle/>
          <a:p>
            <a:r>
              <a:rPr lang="en-US" dirty="0" smtClean="0"/>
              <a:t>Some Applications </a:t>
            </a:r>
            <a:r>
              <a:rPr lang="en-US" dirty="0"/>
              <a:t>M</a:t>
            </a:r>
            <a:r>
              <a:rPr lang="en-US" dirty="0" smtClean="0"/>
              <a:t>atter </a:t>
            </a:r>
            <a:r>
              <a:rPr lang="en-US" dirty="0"/>
              <a:t>M</a:t>
            </a:r>
            <a:r>
              <a:rPr lang="en-US" dirty="0" smtClean="0"/>
              <a:t>ore Than Others</a:t>
            </a:r>
          </a:p>
          <a:p>
            <a:pPr lvl="1"/>
            <a:r>
              <a:rPr lang="en-US" dirty="0" smtClean="0"/>
              <a:t>Value and character of data being managed</a:t>
            </a:r>
          </a:p>
          <a:p>
            <a:pPr lvl="1"/>
            <a:r>
              <a:rPr lang="en-US" dirty="0" smtClean="0"/>
              <a:t>Value of the transactions being processed</a:t>
            </a:r>
          </a:p>
          <a:p>
            <a:pPr lvl="1"/>
            <a:r>
              <a:rPr lang="en-US" dirty="0" smtClean="0"/>
              <a:t>Cost of downtime and breaches</a:t>
            </a:r>
          </a:p>
          <a:p>
            <a:endParaRPr lang="en-US" dirty="0" smtClean="0"/>
          </a:p>
          <a:p>
            <a:r>
              <a:rPr lang="en-US" dirty="0" smtClean="0"/>
              <a:t>Therefore All Applications Should Not Be Treated the Same</a:t>
            </a:r>
          </a:p>
          <a:p>
            <a:pPr lvl="1"/>
            <a:r>
              <a:rPr lang="en-US" dirty="0" smtClean="0"/>
              <a:t>Allocate different levels of resources to assurance</a:t>
            </a:r>
          </a:p>
          <a:p>
            <a:pPr lvl="1"/>
            <a:r>
              <a:rPr lang="en-US" dirty="0" smtClean="0"/>
              <a:t>Select different assurance activities</a:t>
            </a:r>
          </a:p>
          <a:p>
            <a:pPr lvl="1"/>
            <a:r>
              <a:rPr lang="en-US" dirty="0" smtClean="0"/>
              <a:t>Also must often address compliance and regulatory requirements</a:t>
            </a:r>
            <a:endParaRPr lang="en-US" dirty="0"/>
          </a:p>
        </p:txBody>
      </p:sp>
      <p:sp>
        <p:nvSpPr>
          <p:cNvPr id="4" name="Slide Number Placeholder 3"/>
          <p:cNvSpPr>
            <a:spLocks noGrp="1"/>
          </p:cNvSpPr>
          <p:nvPr>
            <p:ph type="sldNum" sz="quarter" idx="4294967295"/>
          </p:nvPr>
        </p:nvSpPr>
        <p:spPr>
          <a:xfrm>
            <a:off x="7239000" y="6553200"/>
            <a:ext cx="1905000" cy="228600"/>
          </a:xfrm>
          <a:prstGeom prst="rect">
            <a:avLst/>
          </a:prstGeom>
        </p:spPr>
        <p:txBody>
          <a:bodyPr/>
          <a:lstStyle/>
          <a:p>
            <a:fld id="{B23A6023-D146-4549-939F-8105E2EE2E12}"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40617061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Not Treat All Applications the Same</a:t>
            </a:r>
            <a:endParaRPr lang="en-US" dirty="0"/>
          </a:p>
        </p:txBody>
      </p:sp>
      <p:sp>
        <p:nvSpPr>
          <p:cNvPr id="3" name="Content Placeholder 2"/>
          <p:cNvSpPr>
            <a:spLocks noGrp="1"/>
          </p:cNvSpPr>
          <p:nvPr>
            <p:ph idx="1"/>
          </p:nvPr>
        </p:nvSpPr>
        <p:spPr/>
        <p:txBody>
          <a:bodyPr/>
          <a:lstStyle/>
          <a:p>
            <a:r>
              <a:rPr lang="en-US" dirty="0"/>
              <a:t>Allocate </a:t>
            </a:r>
            <a:r>
              <a:rPr lang="en-US" dirty="0" smtClean="0"/>
              <a:t>Different Levels </a:t>
            </a:r>
            <a:r>
              <a:rPr lang="en-US" dirty="0"/>
              <a:t>of </a:t>
            </a:r>
            <a:r>
              <a:rPr lang="en-US" dirty="0" smtClean="0"/>
              <a:t>Resources </a:t>
            </a:r>
            <a:r>
              <a:rPr lang="en-US" dirty="0"/>
              <a:t>to </a:t>
            </a:r>
            <a:r>
              <a:rPr lang="en-US" dirty="0" smtClean="0"/>
              <a:t>Assurance</a:t>
            </a:r>
            <a:endParaRPr lang="en-US" dirty="0"/>
          </a:p>
          <a:p>
            <a:r>
              <a:rPr lang="en-US" dirty="0"/>
              <a:t>Select D</a:t>
            </a:r>
            <a:r>
              <a:rPr lang="en-US" dirty="0" smtClean="0"/>
              <a:t>ifferent Assurance Activities</a:t>
            </a:r>
          </a:p>
          <a:p>
            <a:endParaRPr lang="en-US" dirty="0"/>
          </a:p>
          <a:p>
            <a:r>
              <a:rPr lang="en-US" dirty="0"/>
              <a:t>Also </a:t>
            </a:r>
            <a:r>
              <a:rPr lang="en-US" dirty="0" smtClean="0"/>
              <a:t>Must Often Address Compliance </a:t>
            </a:r>
            <a:r>
              <a:rPr lang="en-US" dirty="0"/>
              <a:t>and </a:t>
            </a:r>
            <a:r>
              <a:rPr lang="en-US" dirty="0" smtClean="0"/>
              <a:t>Regulatory Requirements</a:t>
            </a:r>
            <a:endParaRPr lang="en-US" dirty="0"/>
          </a:p>
          <a:p>
            <a:endParaRPr lang="en-US" dirty="0"/>
          </a:p>
        </p:txBody>
      </p:sp>
      <p:sp>
        <p:nvSpPr>
          <p:cNvPr id="4" name="Slide Number Placeholder 3"/>
          <p:cNvSpPr>
            <a:spLocks noGrp="1"/>
          </p:cNvSpPr>
          <p:nvPr>
            <p:ph type="sldNum" sz="quarter" idx="4294967295"/>
          </p:nvPr>
        </p:nvSpPr>
        <p:spPr>
          <a:xfrm>
            <a:off x="7239000" y="6553200"/>
            <a:ext cx="1905000" cy="228600"/>
          </a:xfrm>
          <a:prstGeom prst="rect">
            <a:avLst/>
          </a:prstGeom>
        </p:spPr>
        <p:txBody>
          <a:bodyPr/>
          <a:lstStyle/>
          <a:p>
            <a:fld id="{B23A6023-D146-4549-939F-8105E2EE2E12}" type="slidenum">
              <a:rPr lang="en-US" smtClean="0">
                <a:solidFill>
                  <a:prstClr val="black">
                    <a:tint val="75000"/>
                  </a:prstClr>
                </a:solidFill>
              </a:rPr>
              <a:pPr/>
              <a:t>43</a:t>
            </a:fld>
            <a:endParaRPr lang="en-US">
              <a:solidFill>
                <a:prstClr val="black">
                  <a:tint val="75000"/>
                </a:prstClr>
              </a:solidFill>
            </a:endParaRPr>
          </a:p>
        </p:txBody>
      </p:sp>
    </p:spTree>
    <p:extLst>
      <p:ext uri="{BB962C8B-B14F-4D97-AF65-F5344CB8AC3E}">
        <p14:creationId xmlns:p14="http://schemas.microsoft.com/office/powerpoint/2010/main" val="826953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Question of Coverage</a:t>
            </a:r>
            <a:endParaRPr lang="en-US" dirty="0"/>
          </a:p>
        </p:txBody>
      </p:sp>
      <p:sp>
        <p:nvSpPr>
          <p:cNvPr id="3" name="Content Placeholder 2"/>
          <p:cNvSpPr>
            <a:spLocks noGrp="1"/>
          </p:cNvSpPr>
          <p:nvPr>
            <p:ph idx="1"/>
          </p:nvPr>
        </p:nvSpPr>
        <p:spPr/>
        <p:txBody>
          <a:bodyPr/>
          <a:lstStyle/>
          <a:p>
            <a:r>
              <a:rPr lang="en-US" dirty="0" smtClean="0"/>
              <a:t>Reach, frequency and depth</a:t>
            </a:r>
          </a:p>
          <a:p>
            <a:endParaRPr lang="en-US" dirty="0" smtClean="0"/>
          </a:p>
          <a:p>
            <a:endParaRPr lang="en-US" dirty="0"/>
          </a:p>
          <a:p>
            <a:r>
              <a:rPr lang="en-US" b="1" dirty="0" smtClean="0"/>
              <a:t>Reach</a:t>
            </a:r>
            <a:r>
              <a:rPr lang="en-US" dirty="0" smtClean="0"/>
              <a:t> – How much of your portfolio gets tested?</a:t>
            </a:r>
          </a:p>
          <a:p>
            <a:endParaRPr lang="en-US" dirty="0" smtClean="0"/>
          </a:p>
          <a:p>
            <a:r>
              <a:rPr lang="en-US" b="1" dirty="0" smtClean="0"/>
              <a:t>Frequency</a:t>
            </a:r>
            <a:r>
              <a:rPr lang="en-US" dirty="0" smtClean="0"/>
              <a:t> – How often do you test?</a:t>
            </a:r>
          </a:p>
          <a:p>
            <a:endParaRPr lang="en-US" dirty="0" smtClean="0"/>
          </a:p>
          <a:p>
            <a:r>
              <a:rPr lang="en-US" b="1" dirty="0" smtClean="0"/>
              <a:t>Depth</a:t>
            </a:r>
            <a:r>
              <a:rPr lang="en-US" dirty="0" smtClean="0"/>
              <a:t> – How thorough is your testing?</a:t>
            </a:r>
          </a:p>
          <a:p>
            <a:pPr marL="0" indent="0">
              <a:buNone/>
            </a:pPr>
            <a:endParaRPr lang="en-US" dirty="0"/>
          </a:p>
        </p:txBody>
      </p:sp>
    </p:spTree>
    <p:extLst>
      <p:ext uri="{BB962C8B-B14F-4D97-AF65-F5344CB8AC3E}">
        <p14:creationId xmlns:p14="http://schemas.microsoft.com/office/powerpoint/2010/main" val="2800086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362200" y="2514600"/>
            <a:ext cx="3657600" cy="36576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3600" b="1" dirty="0" smtClean="0">
                <a:solidFill>
                  <a:prstClr val="black"/>
                </a:solidFill>
                <a:latin typeface="Arial" charset="0"/>
                <a:ea typeface="ＭＳ Ｐゴシック" pitchFamily="-65" charset="-128"/>
              </a:rPr>
              <a:t>An Application Test</a:t>
            </a:r>
          </a:p>
        </p:txBody>
      </p:sp>
      <p:sp>
        <p:nvSpPr>
          <p:cNvPr id="2" name="Title 1"/>
          <p:cNvSpPr>
            <a:spLocks noGrp="1"/>
          </p:cNvSpPr>
          <p:nvPr>
            <p:ph type="title"/>
          </p:nvPr>
        </p:nvSpPr>
        <p:spPr/>
        <p:txBody>
          <a:bodyPr>
            <a:normAutofit/>
          </a:bodyPr>
          <a:lstStyle/>
          <a:p>
            <a:r>
              <a:rPr lang="en-US" dirty="0" smtClean="0"/>
              <a:t>What Goes Into An Application Test?</a:t>
            </a:r>
            <a:endParaRPr lang="en-US" dirty="0"/>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val="24425981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209800" y="2514600"/>
            <a:ext cx="1828800" cy="36576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b="1" dirty="0" smtClean="0">
                <a:solidFill>
                  <a:prstClr val="black"/>
                </a:solidFill>
                <a:latin typeface="Arial" charset="0"/>
                <a:ea typeface="ＭＳ Ｐゴシック" pitchFamily="-65" charset="-128"/>
              </a:rPr>
              <a:t>Dynamic Analysis</a:t>
            </a:r>
          </a:p>
        </p:txBody>
      </p:sp>
      <p:sp>
        <p:nvSpPr>
          <p:cNvPr id="2" name="Title 1"/>
          <p:cNvSpPr>
            <a:spLocks noGrp="1"/>
          </p:cNvSpPr>
          <p:nvPr>
            <p:ph type="title"/>
          </p:nvPr>
        </p:nvSpPr>
        <p:spPr/>
        <p:txBody>
          <a:bodyPr>
            <a:normAutofit/>
          </a:bodyPr>
          <a:lstStyle/>
          <a:p>
            <a:r>
              <a:rPr lang="en-US" dirty="0"/>
              <a:t>What Goes Into An Application Test?</a:t>
            </a:r>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46</a:t>
            </a:fld>
            <a:endParaRPr lang="en-US">
              <a:solidFill>
                <a:prstClr val="black">
                  <a:tint val="75000"/>
                </a:prstClr>
              </a:solidFill>
            </a:endParaRPr>
          </a:p>
        </p:txBody>
      </p:sp>
      <p:sp>
        <p:nvSpPr>
          <p:cNvPr id="5" name="Rectangle 4"/>
          <p:cNvSpPr/>
          <p:nvPr/>
        </p:nvSpPr>
        <p:spPr bwMode="auto">
          <a:xfrm>
            <a:off x="4343400" y="2514600"/>
            <a:ext cx="1828800" cy="36576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b="1" dirty="0" smtClean="0">
                <a:solidFill>
                  <a:prstClr val="black"/>
                </a:solidFill>
                <a:latin typeface="Arial" charset="0"/>
                <a:ea typeface="ＭＳ Ｐゴシック" pitchFamily="-65" charset="-128"/>
              </a:rPr>
              <a:t>Static Analysis</a:t>
            </a:r>
          </a:p>
        </p:txBody>
      </p:sp>
    </p:spTree>
    <p:extLst>
      <p:ext uri="{BB962C8B-B14F-4D97-AF65-F5344CB8AC3E}">
        <p14:creationId xmlns:p14="http://schemas.microsoft.com/office/powerpoint/2010/main" val="26461690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209800" y="23622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smtClean="0">
                <a:solidFill>
                  <a:prstClr val="black"/>
                </a:solidFill>
                <a:latin typeface="Arial" charset="0"/>
                <a:ea typeface="ＭＳ Ｐゴシック" pitchFamily="-65" charset="-128"/>
              </a:rPr>
              <a:t>Automated Application Scanning</a:t>
            </a:r>
          </a:p>
        </p:txBody>
      </p:sp>
      <p:sp>
        <p:nvSpPr>
          <p:cNvPr id="2" name="Title 1"/>
          <p:cNvSpPr>
            <a:spLocks noGrp="1"/>
          </p:cNvSpPr>
          <p:nvPr>
            <p:ph type="title"/>
          </p:nvPr>
        </p:nvSpPr>
        <p:spPr/>
        <p:txBody>
          <a:bodyPr>
            <a:normAutofit/>
          </a:bodyPr>
          <a:lstStyle/>
          <a:p>
            <a:r>
              <a:rPr lang="en-US" dirty="0"/>
              <a:t>What Goes Into An Application Test?</a:t>
            </a:r>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47</a:t>
            </a:fld>
            <a:endParaRPr lang="en-US">
              <a:solidFill>
                <a:prstClr val="black">
                  <a:tint val="75000"/>
                </a:prstClr>
              </a:solidFill>
            </a:endParaRPr>
          </a:p>
        </p:txBody>
      </p:sp>
      <p:sp>
        <p:nvSpPr>
          <p:cNvPr id="5" name="Rectangle 4"/>
          <p:cNvSpPr/>
          <p:nvPr/>
        </p:nvSpPr>
        <p:spPr bwMode="auto">
          <a:xfrm>
            <a:off x="4343400" y="2514600"/>
            <a:ext cx="1828800" cy="36576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800" b="1" dirty="0" smtClean="0">
                <a:solidFill>
                  <a:prstClr val="black"/>
                </a:solidFill>
                <a:latin typeface="Arial" charset="0"/>
                <a:ea typeface="ＭＳ Ｐゴシック" pitchFamily="-65" charset="-128"/>
              </a:rPr>
              <a:t>Static Analysis</a:t>
            </a:r>
          </a:p>
        </p:txBody>
      </p:sp>
      <p:sp>
        <p:nvSpPr>
          <p:cNvPr id="7" name="Rectangle 6"/>
          <p:cNvSpPr/>
          <p:nvPr/>
        </p:nvSpPr>
        <p:spPr bwMode="auto">
          <a:xfrm>
            <a:off x="2209800" y="44958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smtClean="0">
                <a:solidFill>
                  <a:prstClr val="black"/>
                </a:solidFill>
                <a:latin typeface="Arial" charset="0"/>
                <a:ea typeface="ＭＳ Ｐゴシック" pitchFamily="-65" charset="-128"/>
              </a:rPr>
              <a:t>Manual Application Testing</a:t>
            </a:r>
          </a:p>
        </p:txBody>
      </p:sp>
    </p:spTree>
    <p:extLst>
      <p:ext uri="{BB962C8B-B14F-4D97-AF65-F5344CB8AC3E}">
        <p14:creationId xmlns:p14="http://schemas.microsoft.com/office/powerpoint/2010/main" val="17679205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209800" y="23622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smtClean="0">
                <a:solidFill>
                  <a:prstClr val="black"/>
                </a:solidFill>
                <a:latin typeface="Arial" charset="0"/>
                <a:ea typeface="ＭＳ Ｐゴシック" pitchFamily="-65" charset="-128"/>
              </a:rPr>
              <a:t>Automated Application Scanning</a:t>
            </a:r>
          </a:p>
        </p:txBody>
      </p:sp>
      <p:sp>
        <p:nvSpPr>
          <p:cNvPr id="2" name="Title 1"/>
          <p:cNvSpPr>
            <a:spLocks noGrp="1"/>
          </p:cNvSpPr>
          <p:nvPr>
            <p:ph type="title"/>
          </p:nvPr>
        </p:nvSpPr>
        <p:spPr/>
        <p:txBody>
          <a:bodyPr>
            <a:normAutofit/>
          </a:bodyPr>
          <a:lstStyle/>
          <a:p>
            <a:r>
              <a:rPr lang="en-US" dirty="0"/>
              <a:t>What Goes Into An Application Test?</a:t>
            </a:r>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48</a:t>
            </a:fld>
            <a:endParaRPr lang="en-US">
              <a:solidFill>
                <a:prstClr val="black">
                  <a:tint val="75000"/>
                </a:prstClr>
              </a:solidFill>
            </a:endParaRPr>
          </a:p>
        </p:txBody>
      </p:sp>
      <p:sp>
        <p:nvSpPr>
          <p:cNvPr id="5" name="Rectangle 4"/>
          <p:cNvSpPr/>
          <p:nvPr/>
        </p:nvSpPr>
        <p:spPr bwMode="auto">
          <a:xfrm>
            <a:off x="4343400" y="23622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smtClean="0">
                <a:solidFill>
                  <a:prstClr val="black"/>
                </a:solidFill>
                <a:latin typeface="Arial" charset="0"/>
                <a:ea typeface="ＭＳ Ｐゴシック" pitchFamily="-65" charset="-128"/>
              </a:rPr>
              <a:t>Automated Static Analysis</a:t>
            </a:r>
          </a:p>
        </p:txBody>
      </p:sp>
      <p:sp>
        <p:nvSpPr>
          <p:cNvPr id="7" name="Rectangle 6"/>
          <p:cNvSpPr/>
          <p:nvPr/>
        </p:nvSpPr>
        <p:spPr bwMode="auto">
          <a:xfrm>
            <a:off x="2209800" y="44958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000" b="1" dirty="0" smtClean="0">
                <a:solidFill>
                  <a:prstClr val="black"/>
                </a:solidFill>
                <a:latin typeface="Arial" charset="0"/>
                <a:ea typeface="ＭＳ Ｐゴシック" pitchFamily="-65" charset="-128"/>
              </a:rPr>
              <a:t>Manual Application Testing</a:t>
            </a:r>
          </a:p>
        </p:txBody>
      </p:sp>
      <p:sp>
        <p:nvSpPr>
          <p:cNvPr id="8" name="Rectangle 7"/>
          <p:cNvSpPr/>
          <p:nvPr/>
        </p:nvSpPr>
        <p:spPr bwMode="auto">
          <a:xfrm>
            <a:off x="4343400" y="44958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smtClean="0">
                <a:solidFill>
                  <a:prstClr val="black"/>
                </a:solidFill>
                <a:latin typeface="Arial" charset="0"/>
                <a:ea typeface="ＭＳ Ｐゴシック" pitchFamily="-65" charset="-128"/>
              </a:rPr>
              <a:t>Manual Static Analysis</a:t>
            </a:r>
          </a:p>
        </p:txBody>
      </p:sp>
    </p:spTree>
    <p:extLst>
      <p:ext uri="{BB962C8B-B14F-4D97-AF65-F5344CB8AC3E}">
        <p14:creationId xmlns:p14="http://schemas.microsoft.com/office/powerpoint/2010/main" val="18488306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133600" y="23622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Unauthenticated Automated Scan</a:t>
            </a:r>
          </a:p>
        </p:txBody>
      </p:sp>
      <p:sp>
        <p:nvSpPr>
          <p:cNvPr id="2" name="Title 1"/>
          <p:cNvSpPr>
            <a:spLocks noGrp="1"/>
          </p:cNvSpPr>
          <p:nvPr>
            <p:ph type="title"/>
          </p:nvPr>
        </p:nvSpPr>
        <p:spPr/>
        <p:txBody>
          <a:bodyPr>
            <a:normAutofit/>
          </a:bodyPr>
          <a:lstStyle/>
          <a:p>
            <a:r>
              <a:rPr lang="en-US" dirty="0"/>
              <a:t>What Goes Into An Application Test?</a:t>
            </a:r>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49</a:t>
            </a:fld>
            <a:endParaRPr lang="en-US">
              <a:solidFill>
                <a:prstClr val="black">
                  <a:tint val="75000"/>
                </a:prstClr>
              </a:solidFill>
            </a:endParaRPr>
          </a:p>
        </p:txBody>
      </p:sp>
      <p:sp>
        <p:nvSpPr>
          <p:cNvPr id="5" name="Rectangle 4"/>
          <p:cNvSpPr/>
          <p:nvPr/>
        </p:nvSpPr>
        <p:spPr bwMode="auto">
          <a:xfrm>
            <a:off x="4343400" y="23622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smtClean="0">
                <a:solidFill>
                  <a:prstClr val="black"/>
                </a:solidFill>
                <a:latin typeface="Arial" charset="0"/>
                <a:ea typeface="ＭＳ Ｐゴシック" pitchFamily="-65" charset="-128"/>
              </a:rPr>
              <a:t>Automated Static Analysis</a:t>
            </a:r>
          </a:p>
        </p:txBody>
      </p:sp>
      <p:sp>
        <p:nvSpPr>
          <p:cNvPr id="7" name="Rectangle 6"/>
          <p:cNvSpPr/>
          <p:nvPr/>
        </p:nvSpPr>
        <p:spPr bwMode="auto">
          <a:xfrm>
            <a:off x="2133600" y="44958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Blind</a:t>
            </a:r>
            <a:r>
              <a:rPr lang="en-US" b="1" dirty="0" smtClean="0">
                <a:solidFill>
                  <a:prstClr val="black"/>
                </a:solidFill>
                <a:latin typeface="Arial" charset="0"/>
                <a:ea typeface="ＭＳ Ｐゴシック" pitchFamily="-65" charset="-128"/>
              </a:rPr>
              <a:t> </a:t>
            </a:r>
          </a:p>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Penetration</a:t>
            </a:r>
            <a:r>
              <a:rPr lang="en-US" b="1" dirty="0" smtClean="0">
                <a:solidFill>
                  <a:prstClr val="black"/>
                </a:solidFill>
                <a:latin typeface="Arial" charset="0"/>
                <a:ea typeface="ＭＳ Ｐゴシック" pitchFamily="-65" charset="-128"/>
              </a:rPr>
              <a:t> </a:t>
            </a:r>
            <a:r>
              <a:rPr lang="en-US" sz="1600" b="1" dirty="0" smtClean="0">
                <a:solidFill>
                  <a:prstClr val="black"/>
                </a:solidFill>
                <a:latin typeface="Arial" charset="0"/>
                <a:ea typeface="ＭＳ Ｐゴシック" pitchFamily="-65" charset="-128"/>
              </a:rPr>
              <a:t>Testing</a:t>
            </a:r>
          </a:p>
        </p:txBody>
      </p:sp>
      <p:sp>
        <p:nvSpPr>
          <p:cNvPr id="8" name="Rectangle 7"/>
          <p:cNvSpPr/>
          <p:nvPr/>
        </p:nvSpPr>
        <p:spPr bwMode="auto">
          <a:xfrm>
            <a:off x="4343400" y="4495800"/>
            <a:ext cx="18288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2400" b="1" dirty="0" smtClean="0">
                <a:solidFill>
                  <a:prstClr val="black"/>
                </a:solidFill>
                <a:latin typeface="Arial" charset="0"/>
                <a:ea typeface="ＭＳ Ｐゴシック" pitchFamily="-65" charset="-128"/>
              </a:rPr>
              <a:t>Manual Static Analysis</a:t>
            </a:r>
          </a:p>
        </p:txBody>
      </p:sp>
      <p:sp>
        <p:nvSpPr>
          <p:cNvPr id="9" name="Rectangle 8"/>
          <p:cNvSpPr/>
          <p:nvPr/>
        </p:nvSpPr>
        <p:spPr bwMode="auto">
          <a:xfrm>
            <a:off x="3200400" y="23622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Authenticated Automated Scan</a:t>
            </a:r>
          </a:p>
        </p:txBody>
      </p:sp>
      <p:sp>
        <p:nvSpPr>
          <p:cNvPr id="10" name="Rectangle 9"/>
          <p:cNvSpPr/>
          <p:nvPr/>
        </p:nvSpPr>
        <p:spPr bwMode="auto">
          <a:xfrm>
            <a:off x="3200400" y="44958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Informed </a:t>
            </a:r>
          </a:p>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Manual Testing</a:t>
            </a:r>
          </a:p>
        </p:txBody>
      </p:sp>
    </p:spTree>
    <p:extLst>
      <p:ext uri="{BB962C8B-B14F-4D97-AF65-F5344CB8AC3E}">
        <p14:creationId xmlns:p14="http://schemas.microsoft.com/office/powerpoint/2010/main" val="1122760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45719" rIns="91438" bIns="45719"/>
          <a:lstStyle/>
          <a:p>
            <a:r>
              <a:rPr lang="en-US" dirty="0"/>
              <a:t>Introductions</a:t>
            </a:r>
          </a:p>
        </p:txBody>
      </p:sp>
      <p:sp>
        <p:nvSpPr>
          <p:cNvPr id="3" name="Text Placeholder 2"/>
          <p:cNvSpPr>
            <a:spLocks noGrp="1"/>
          </p:cNvSpPr>
          <p:nvPr>
            <p:ph type="body" sz="quarter" idx="14"/>
          </p:nvPr>
        </p:nvSpPr>
        <p:spPr>
          <a:xfrm>
            <a:off x="3275856" y="5029205"/>
            <a:ext cx="5593493" cy="552451"/>
          </a:xfrm>
        </p:spPr>
        <p:txBody>
          <a:bodyPr/>
          <a:lstStyle/>
          <a:p>
            <a:r>
              <a:rPr lang="en-US" dirty="0" smtClean="0"/>
              <a:t>Former co-CEO &amp; CTO of NT </a:t>
            </a:r>
            <a:r>
              <a:rPr lang="en-US" dirty="0" err="1" smtClean="0"/>
              <a:t>OBJECTives</a:t>
            </a:r>
            <a:endParaRPr lang="en-US" dirty="0"/>
          </a:p>
        </p:txBody>
      </p:sp>
      <p:sp>
        <p:nvSpPr>
          <p:cNvPr id="5" name="Text Placeholder 4"/>
          <p:cNvSpPr>
            <a:spLocks noGrp="1"/>
          </p:cNvSpPr>
          <p:nvPr>
            <p:ph type="body" sz="quarter" idx="17"/>
          </p:nvPr>
        </p:nvSpPr>
        <p:spPr>
          <a:xfrm>
            <a:off x="3379787" y="1964868"/>
            <a:ext cx="5800725" cy="1952704"/>
          </a:xfrm>
        </p:spPr>
        <p:txBody>
          <a:bodyPr/>
          <a:lstStyle/>
          <a:p>
            <a:r>
              <a:rPr lang="en-US" sz="2400" dirty="0"/>
              <a:t>Dan </a:t>
            </a:r>
            <a:r>
              <a:rPr lang="en-US" sz="2400" dirty="0" smtClean="0"/>
              <a:t>Kuykendall</a:t>
            </a:r>
          </a:p>
          <a:p>
            <a:r>
              <a:rPr lang="en-US" sz="2400" dirty="0" smtClean="0"/>
              <a:t>Senior Director, </a:t>
            </a:r>
          </a:p>
          <a:p>
            <a:pPr>
              <a:lnSpc>
                <a:spcPct val="70000"/>
              </a:lnSpc>
            </a:pPr>
            <a:r>
              <a:rPr lang="en-US" sz="2400" dirty="0" smtClean="0"/>
              <a:t>Application </a:t>
            </a:r>
            <a:r>
              <a:rPr lang="en-US" sz="2400" dirty="0"/>
              <a:t>Security </a:t>
            </a:r>
            <a:r>
              <a:rPr lang="en-US" sz="2400" dirty="0" smtClean="0"/>
              <a:t>Products</a:t>
            </a:r>
            <a:endParaRPr lang="en-US" sz="2400" dirty="0"/>
          </a:p>
          <a:p>
            <a:endParaRPr lang="en-US" sz="2400" dirty="0"/>
          </a:p>
        </p:txBody>
      </p:sp>
      <p:pic>
        <p:nvPicPr>
          <p:cNvPr id="6" name="Picture 5" descr="Headshot Da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1950303"/>
            <a:ext cx="2399555" cy="2717800"/>
          </a:xfrm>
          <a:prstGeom prst="rect">
            <a:avLst/>
          </a:prstGeom>
        </p:spPr>
      </p:pic>
      <p:sp>
        <p:nvSpPr>
          <p:cNvPr id="7" name="Text Placeholder 4"/>
          <p:cNvSpPr txBox="1">
            <a:spLocks/>
          </p:cNvSpPr>
          <p:nvPr/>
        </p:nvSpPr>
        <p:spPr>
          <a:xfrm>
            <a:off x="2844801" y="2025227"/>
            <a:ext cx="4737100" cy="4897120"/>
          </a:xfrm>
          <a:prstGeom prst="rect">
            <a:avLst/>
          </a:prstGeom>
        </p:spPr>
        <p:txBody>
          <a:bodyPr vert="horz" lIns="91438" tIns="45719" rIns="91438" bIns="45719" anchor="ctr" anchorCtr="0"/>
          <a:lstStyle>
            <a:lvl1pPr marL="0" indent="0" algn="ctr" defTabSz="457200" rtl="0" eaLnBrk="1" latinLnBrk="0" hangingPunct="1">
              <a:spcBef>
                <a:spcPct val="20000"/>
              </a:spcBef>
              <a:buFontTx/>
              <a:buNone/>
              <a:defRPr sz="1700" kern="1200" cap="none">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fontAlgn="base">
              <a:spcAft>
                <a:spcPct val="0"/>
              </a:spcAft>
              <a:buClr>
                <a:srgbClr val="000000"/>
              </a:buClr>
              <a:buSzPct val="100000"/>
            </a:pPr>
            <a:endParaRPr lang="en-US" dirty="0">
              <a:solidFill>
                <a:srgbClr val="000000"/>
              </a:solidFill>
            </a:endParaRPr>
          </a:p>
        </p:txBody>
      </p:sp>
    </p:spTree>
    <p:extLst>
      <p:ext uri="{BB962C8B-B14F-4D97-AF65-F5344CB8AC3E}">
        <p14:creationId xmlns:p14="http://schemas.microsoft.com/office/powerpoint/2010/main" val="186454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2133600" y="23622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Unauthenticated Automated Scan</a:t>
            </a:r>
          </a:p>
        </p:txBody>
      </p:sp>
      <p:sp>
        <p:nvSpPr>
          <p:cNvPr id="2" name="Title 1"/>
          <p:cNvSpPr>
            <a:spLocks noGrp="1"/>
          </p:cNvSpPr>
          <p:nvPr>
            <p:ph type="title"/>
          </p:nvPr>
        </p:nvSpPr>
        <p:spPr/>
        <p:txBody>
          <a:bodyPr>
            <a:normAutofit/>
          </a:bodyPr>
          <a:lstStyle/>
          <a:p>
            <a:r>
              <a:rPr lang="en-US" dirty="0"/>
              <a:t>What Goes Into An Application Test?</a:t>
            </a:r>
          </a:p>
        </p:txBody>
      </p:sp>
      <p:sp>
        <p:nvSpPr>
          <p:cNvPr id="4" name="Slide Number Placeholder 3"/>
          <p:cNvSpPr>
            <a:spLocks noGrp="1"/>
          </p:cNvSpPr>
          <p:nvPr>
            <p:ph type="sldNum" sz="quarter" idx="12"/>
          </p:nvPr>
        </p:nvSpPr>
        <p:spPr/>
        <p:txBody>
          <a:bodyPr/>
          <a:lstStyle/>
          <a:p>
            <a:fld id="{B23A6023-D146-4549-939F-8105E2EE2E12}" type="slidenum">
              <a:rPr lang="en-US" smtClean="0">
                <a:solidFill>
                  <a:prstClr val="black">
                    <a:tint val="75000"/>
                  </a:prstClr>
                </a:solidFill>
              </a:rPr>
              <a:pPr/>
              <a:t>50</a:t>
            </a:fld>
            <a:endParaRPr lang="en-US">
              <a:solidFill>
                <a:prstClr val="black">
                  <a:tint val="75000"/>
                </a:prstClr>
              </a:solidFill>
            </a:endParaRPr>
          </a:p>
        </p:txBody>
      </p:sp>
      <p:sp>
        <p:nvSpPr>
          <p:cNvPr id="5" name="Rectangle 4"/>
          <p:cNvSpPr/>
          <p:nvPr/>
        </p:nvSpPr>
        <p:spPr bwMode="auto">
          <a:xfrm>
            <a:off x="4267200" y="23622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Automated</a:t>
            </a:r>
            <a:r>
              <a:rPr lang="en-US" b="1" dirty="0" smtClean="0">
                <a:solidFill>
                  <a:prstClr val="black"/>
                </a:solidFill>
                <a:latin typeface="Arial" charset="0"/>
                <a:ea typeface="ＭＳ Ｐゴシック" pitchFamily="-65" charset="-128"/>
              </a:rPr>
              <a:t> </a:t>
            </a:r>
            <a:r>
              <a:rPr lang="en-US" sz="1600" b="1" dirty="0" smtClean="0">
                <a:solidFill>
                  <a:prstClr val="black"/>
                </a:solidFill>
                <a:latin typeface="Arial" charset="0"/>
                <a:ea typeface="ＭＳ Ｐゴシック" pitchFamily="-65" charset="-128"/>
              </a:rPr>
              <a:t>Source Code Scanning</a:t>
            </a:r>
          </a:p>
        </p:txBody>
      </p:sp>
      <p:sp>
        <p:nvSpPr>
          <p:cNvPr id="7" name="Rectangle 6"/>
          <p:cNvSpPr/>
          <p:nvPr/>
        </p:nvSpPr>
        <p:spPr bwMode="auto">
          <a:xfrm>
            <a:off x="2133600" y="44958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Blind </a:t>
            </a:r>
          </a:p>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Penetration Testing</a:t>
            </a:r>
          </a:p>
        </p:txBody>
      </p:sp>
      <p:sp>
        <p:nvSpPr>
          <p:cNvPr id="8" name="Rectangle 7"/>
          <p:cNvSpPr/>
          <p:nvPr/>
        </p:nvSpPr>
        <p:spPr bwMode="auto">
          <a:xfrm>
            <a:off x="4267200" y="44958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Manual Source Code Review</a:t>
            </a:r>
          </a:p>
        </p:txBody>
      </p:sp>
      <p:sp>
        <p:nvSpPr>
          <p:cNvPr id="9" name="Rectangle 8"/>
          <p:cNvSpPr/>
          <p:nvPr/>
        </p:nvSpPr>
        <p:spPr bwMode="auto">
          <a:xfrm>
            <a:off x="3200400" y="23622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Authenticated Automated Scan</a:t>
            </a:r>
          </a:p>
        </p:txBody>
      </p:sp>
      <p:sp>
        <p:nvSpPr>
          <p:cNvPr id="10" name="Rectangle 9"/>
          <p:cNvSpPr/>
          <p:nvPr/>
        </p:nvSpPr>
        <p:spPr bwMode="auto">
          <a:xfrm>
            <a:off x="3200400" y="44958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Informed </a:t>
            </a:r>
          </a:p>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Manual Testing</a:t>
            </a:r>
          </a:p>
        </p:txBody>
      </p:sp>
      <p:sp>
        <p:nvSpPr>
          <p:cNvPr id="11" name="Rectangle 10"/>
          <p:cNvSpPr/>
          <p:nvPr/>
        </p:nvSpPr>
        <p:spPr bwMode="auto">
          <a:xfrm>
            <a:off x="5334000" y="23622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Automated</a:t>
            </a:r>
            <a:r>
              <a:rPr lang="en-US" b="1" dirty="0" smtClean="0">
                <a:solidFill>
                  <a:prstClr val="black"/>
                </a:solidFill>
                <a:latin typeface="Arial" charset="0"/>
                <a:ea typeface="ＭＳ Ｐゴシック" pitchFamily="-65" charset="-128"/>
              </a:rPr>
              <a:t> </a:t>
            </a:r>
            <a:r>
              <a:rPr lang="en-US" sz="1600" b="1" dirty="0" smtClean="0">
                <a:solidFill>
                  <a:prstClr val="black"/>
                </a:solidFill>
                <a:latin typeface="Arial" charset="0"/>
                <a:ea typeface="ＭＳ Ｐゴシック" pitchFamily="-65" charset="-128"/>
              </a:rPr>
              <a:t>Binary Analysis</a:t>
            </a:r>
          </a:p>
        </p:txBody>
      </p:sp>
      <p:sp>
        <p:nvSpPr>
          <p:cNvPr id="12" name="Rectangle 11"/>
          <p:cNvSpPr/>
          <p:nvPr/>
        </p:nvSpPr>
        <p:spPr bwMode="auto">
          <a:xfrm>
            <a:off x="5334000" y="4495800"/>
            <a:ext cx="914400" cy="1828800"/>
          </a:xfrm>
          <a:prstGeom prst="rect">
            <a:avLst/>
          </a:prstGeom>
          <a:solidFill>
            <a:schemeClr val="accent1">
              <a:lumMod val="10000"/>
              <a:lumOff val="9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91440" tIns="45720" rIns="91440" bIns="45720" numCol="1" rtlCol="0" anchor="t" anchorCtr="0" compatLnSpc="1">
            <a:prstTxWarp prst="textNoShape">
              <a:avLst/>
            </a:prstTxWarp>
          </a:bodyPr>
          <a:lstStyle/>
          <a:p>
            <a:pPr eaLnBrk="0" fontAlgn="base" hangingPunct="0">
              <a:spcBef>
                <a:spcPct val="0"/>
              </a:spcBef>
              <a:spcAft>
                <a:spcPct val="0"/>
              </a:spcAft>
            </a:pPr>
            <a:r>
              <a:rPr lang="en-US" sz="1600" b="1" dirty="0" smtClean="0">
                <a:solidFill>
                  <a:prstClr val="black"/>
                </a:solidFill>
                <a:latin typeface="Arial" charset="0"/>
                <a:ea typeface="ＭＳ Ｐゴシック" pitchFamily="-65" charset="-128"/>
              </a:rPr>
              <a:t>Manual Binary Analysis</a:t>
            </a:r>
          </a:p>
        </p:txBody>
      </p:sp>
    </p:spTree>
    <p:extLst>
      <p:ext uri="{BB962C8B-B14F-4D97-AF65-F5344CB8AC3E}">
        <p14:creationId xmlns:p14="http://schemas.microsoft.com/office/powerpoint/2010/main" val="30370814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Testing “Modern” Applications</a:t>
            </a:r>
            <a:endParaRPr lang="en-US" dirty="0"/>
          </a:p>
        </p:txBody>
      </p:sp>
      <p:sp>
        <p:nvSpPr>
          <p:cNvPr id="3" name="Content Placeholder 2"/>
          <p:cNvSpPr>
            <a:spLocks noGrp="1"/>
          </p:cNvSpPr>
          <p:nvPr>
            <p:ph idx="1"/>
          </p:nvPr>
        </p:nvSpPr>
        <p:spPr/>
        <p:txBody>
          <a:bodyPr/>
          <a:lstStyle/>
          <a:p>
            <a:r>
              <a:rPr lang="en-US" dirty="0" smtClean="0"/>
              <a:t>Automation vs. Manual</a:t>
            </a:r>
          </a:p>
          <a:p>
            <a:endParaRPr lang="en-US" dirty="0" smtClean="0"/>
          </a:p>
          <a:p>
            <a:r>
              <a:rPr lang="en-US" dirty="0" smtClean="0"/>
              <a:t>SAST vs. DAST (vs. IAST)</a:t>
            </a:r>
          </a:p>
          <a:p>
            <a:pPr lvl="1"/>
            <a:r>
              <a:rPr lang="en-US" dirty="0" smtClean="0"/>
              <a:t>IAST tools tend to have limited platform support</a:t>
            </a:r>
          </a:p>
          <a:p>
            <a:pPr lvl="1"/>
            <a:r>
              <a:rPr lang="en-US" dirty="0" smtClean="0"/>
              <a:t>SAST tools tend support more languages, but are still limited</a:t>
            </a:r>
          </a:p>
          <a:p>
            <a:pPr lvl="1"/>
            <a:r>
              <a:rPr lang="en-US" dirty="0" smtClean="0"/>
              <a:t>DAST tools are more general purpose, but must support the communication protocol</a:t>
            </a:r>
          </a:p>
          <a:p>
            <a:endParaRPr lang="en-US" dirty="0"/>
          </a:p>
          <a:p>
            <a:r>
              <a:rPr lang="en-US" dirty="0" smtClean="0"/>
              <a:t>As your application portfolio evolves, your tool chest must evolve as well</a:t>
            </a:r>
          </a:p>
          <a:p>
            <a:r>
              <a:rPr lang="en-US" dirty="0" smtClean="0"/>
              <a:t>Be aware of the strengths and limitations of your testing</a:t>
            </a:r>
          </a:p>
        </p:txBody>
      </p:sp>
    </p:spTree>
    <p:extLst>
      <p:ext uri="{BB962C8B-B14F-4D97-AF65-F5344CB8AC3E}">
        <p14:creationId xmlns:p14="http://schemas.microsoft.com/office/powerpoint/2010/main" val="34653999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457200" y="1447800"/>
            <a:ext cx="8382000" cy="457200"/>
          </a:xfrm>
        </p:spPr>
        <p:txBody>
          <a:bodyPr>
            <a:normAutofit fontScale="90000"/>
          </a:bodyPr>
          <a:lstStyle/>
          <a:p>
            <a:r>
              <a:rPr lang="en-US" dirty="0" smtClean="0"/>
              <a:t>Questions / </a:t>
            </a:r>
            <a:r>
              <a:rPr dirty="0" smtClean="0"/>
              <a:t>Contact Information</a:t>
            </a:r>
          </a:p>
        </p:txBody>
      </p:sp>
      <p:sp>
        <p:nvSpPr>
          <p:cNvPr id="20484" name="Rectangle 3"/>
          <p:cNvSpPr>
            <a:spLocks noGrp="1" noChangeArrowheads="1"/>
          </p:cNvSpPr>
          <p:nvPr>
            <p:ph idx="1"/>
          </p:nvPr>
        </p:nvSpPr>
        <p:spPr>
          <a:xfrm>
            <a:off x="457200" y="1828800"/>
            <a:ext cx="8382000" cy="4495800"/>
          </a:xfrm>
        </p:spPr>
        <p:txBody>
          <a:bodyPr numCol="2" spcCol="182880"/>
          <a:lstStyle/>
          <a:p>
            <a:pPr marL="0" indent="0">
              <a:buNone/>
            </a:pPr>
            <a:endParaRPr lang="en-US" sz="1800" dirty="0" smtClean="0"/>
          </a:p>
          <a:p>
            <a:pPr marL="0" indent="0">
              <a:buNone/>
            </a:pPr>
            <a:r>
              <a:rPr lang="en-US" sz="2400" b="1" dirty="0" smtClean="0"/>
              <a:t>Dan Cornell</a:t>
            </a:r>
          </a:p>
          <a:p>
            <a:pPr marL="0" indent="0">
              <a:buNone/>
            </a:pPr>
            <a:r>
              <a:rPr lang="en-US" sz="1800" dirty="0" smtClean="0"/>
              <a:t>Principal and CTO</a:t>
            </a:r>
          </a:p>
          <a:p>
            <a:pPr marL="0" indent="0">
              <a:buNone/>
            </a:pPr>
            <a:r>
              <a:rPr lang="en-US" sz="1800" dirty="0" smtClean="0">
                <a:hlinkClick r:id="rId3"/>
              </a:rPr>
              <a:t>dan@denimgroup.com</a:t>
            </a:r>
            <a:endParaRPr lang="en-US" sz="1800" dirty="0" smtClean="0"/>
          </a:p>
          <a:p>
            <a:pPr marL="0" indent="0">
              <a:buNone/>
            </a:pPr>
            <a:r>
              <a:rPr lang="en-US" sz="1800" dirty="0" smtClean="0"/>
              <a:t>Twitter @danielcornell</a:t>
            </a:r>
          </a:p>
          <a:p>
            <a:pPr marL="0" indent="0">
              <a:buNone/>
            </a:pPr>
            <a:r>
              <a:rPr lang="en-US" sz="1800" dirty="0" smtClean="0"/>
              <a:t>(844) 572-4400</a:t>
            </a:r>
          </a:p>
          <a:p>
            <a:pPr marL="0" indent="0">
              <a:buNone/>
            </a:pPr>
            <a:endParaRPr lang="en-US" sz="1600" dirty="0" smtClean="0"/>
          </a:p>
          <a:p>
            <a:pPr marL="0" indent="0">
              <a:buNone/>
            </a:pPr>
            <a:r>
              <a:rPr lang="en-US" dirty="0" smtClean="0">
                <a:hlinkClick r:id="rId4"/>
              </a:rPr>
              <a:t>www.denimgroup.com</a:t>
            </a:r>
            <a:endParaRPr lang="en-US" dirty="0" smtClean="0"/>
          </a:p>
          <a:p>
            <a:pPr marL="0" indent="0">
              <a:buNone/>
            </a:pPr>
            <a:r>
              <a:rPr lang="en-US" dirty="0" smtClean="0">
                <a:hlinkClick r:id="rId5"/>
              </a:rPr>
              <a:t>www.threadfix.org</a:t>
            </a:r>
            <a:r>
              <a:rPr lang="en-US" dirty="0" smtClean="0"/>
              <a:t> </a:t>
            </a:r>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endParaRPr lang="en-US" sz="1600" dirty="0" smtClean="0"/>
          </a:p>
          <a:p>
            <a:pPr marL="0" indent="0">
              <a:buNone/>
            </a:pPr>
            <a:endParaRPr lang="en-US" sz="1600" dirty="0"/>
          </a:p>
          <a:p>
            <a:pPr marL="0" indent="0">
              <a:buNone/>
            </a:pPr>
            <a:r>
              <a:rPr lang="en-US" dirty="0" smtClean="0"/>
              <a:t>		</a:t>
            </a:r>
          </a:p>
        </p:txBody>
      </p:sp>
      <p:sp>
        <p:nvSpPr>
          <p:cNvPr id="20482" name="Slide Number Placeholder 3"/>
          <p:cNvSpPr>
            <a:spLocks noGrp="1"/>
          </p:cNvSpPr>
          <p:nvPr>
            <p:ph type="sldNum" sz="quarter" idx="12"/>
          </p:nvPr>
        </p:nvSpPr>
        <p:spPr>
          <a:noFill/>
        </p:spPr>
        <p:txBody>
          <a:bodyPr/>
          <a:lstStyle/>
          <a:p>
            <a:fld id="{F848C9D1-5D09-4EF0-846E-36E947FBDF94}" type="slidenum">
              <a:rPr lang="en-US" smtClean="0">
                <a:solidFill>
                  <a:prstClr val="black">
                    <a:tint val="75000"/>
                  </a:prstClr>
                </a:solidFill>
                <a:latin typeface="Arial" charset="0"/>
              </a:rPr>
              <a:pPr/>
              <a:t>52</a:t>
            </a:fld>
            <a:endParaRPr lang="en-US" dirty="0" smtClean="0">
              <a:solidFill>
                <a:prstClr val="black">
                  <a:tint val="75000"/>
                </a:prstClr>
              </a:solidFill>
              <a:latin typeface="Arial" charset="0"/>
            </a:endParaRPr>
          </a:p>
        </p:txBody>
      </p:sp>
    </p:spTree>
    <p:extLst>
      <p:ext uri="{BB962C8B-B14F-4D97-AF65-F5344CB8AC3E}">
        <p14:creationId xmlns:p14="http://schemas.microsoft.com/office/powerpoint/2010/main" val="2373360831"/>
      </p:ext>
    </p:extLst>
  </p:cSld>
  <p:clrMapOvr>
    <a:masterClrMapping/>
  </p:clrMapOvr>
  <mc:AlternateContent xmlns:mc="http://schemas.openxmlformats.org/markup-compatibility/2006" xmlns:p14="http://schemas.microsoft.com/office/powerpoint/2010/main">
    <mc:Choice Requires="p14">
      <p:transition spd="slow" p14:dur="2000" advTm="10889"/>
    </mc:Choice>
    <mc:Fallback xmlns="">
      <p:transition spd="slow" advTm="10889"/>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1" name="TextBox 10"/>
          <p:cNvSpPr txBox="1"/>
          <p:nvPr/>
        </p:nvSpPr>
        <p:spPr>
          <a:xfrm>
            <a:off x="1073125" y="2204864"/>
            <a:ext cx="7200800" cy="523220"/>
          </a:xfrm>
          <a:prstGeom prst="rect">
            <a:avLst/>
          </a:prstGeom>
          <a:noFill/>
        </p:spPr>
        <p:txBody>
          <a:bodyPr wrap="square" rtlCol="0">
            <a:spAutoFit/>
          </a:bodyPr>
          <a:lstStyle/>
          <a:p>
            <a:pPr algn="ctr"/>
            <a:r>
              <a:rPr lang="en-GB" sz="2800" b="1" dirty="0" smtClean="0">
                <a:solidFill>
                  <a:prstClr val="black"/>
                </a:solidFill>
              </a:rPr>
              <a:t>Panel: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4" name="Rectangle 13"/>
          <p:cNvSpPr/>
          <p:nvPr/>
        </p:nvSpPr>
        <p:spPr>
          <a:xfrm>
            <a:off x="1506302" y="1844824"/>
            <a:ext cx="6192688" cy="400110"/>
          </a:xfrm>
          <a:prstGeom prst="rect">
            <a:avLst/>
          </a:prstGeom>
        </p:spPr>
        <p:txBody>
          <a:bodyPr wrap="square">
            <a:spAutoFit/>
          </a:bodyPr>
          <a:lstStyle/>
          <a:p>
            <a:pPr algn="ctr"/>
            <a:r>
              <a:rPr lang="en-GB" sz="2000" i="1" dirty="0">
                <a:solidFill>
                  <a:prstClr val="black"/>
                </a:solidFill>
              </a:rPr>
              <a:t>Modernizing your Application Security Program</a:t>
            </a:r>
          </a:p>
        </p:txBody>
      </p:sp>
      <p:sp>
        <p:nvSpPr>
          <p:cNvPr id="16" name="TextBox 15"/>
          <p:cNvSpPr txBox="1"/>
          <p:nvPr/>
        </p:nvSpPr>
        <p:spPr>
          <a:xfrm>
            <a:off x="1106091" y="5020731"/>
            <a:ext cx="7200800" cy="400110"/>
          </a:xfrm>
          <a:prstGeom prst="rect">
            <a:avLst/>
          </a:prstGeom>
          <a:noFill/>
        </p:spPr>
        <p:txBody>
          <a:bodyPr wrap="square" rtlCol="0">
            <a:spAutoFit/>
          </a:bodyPr>
          <a:lstStyle/>
          <a:p>
            <a:pPr algn="ctr"/>
            <a:r>
              <a:rPr lang="en-GB" sz="2000" b="1" dirty="0" smtClean="0">
                <a:solidFill>
                  <a:prstClr val="black"/>
                </a:solidFill>
              </a:rPr>
              <a:t>Moderator:</a:t>
            </a:r>
          </a:p>
        </p:txBody>
      </p:sp>
      <p:sp>
        <p:nvSpPr>
          <p:cNvPr id="17" name="TextBox 16"/>
          <p:cNvSpPr txBox="1"/>
          <p:nvPr/>
        </p:nvSpPr>
        <p:spPr>
          <a:xfrm>
            <a:off x="1073125" y="5323274"/>
            <a:ext cx="7200800" cy="553998"/>
          </a:xfrm>
          <a:prstGeom prst="rect">
            <a:avLst/>
          </a:prstGeom>
          <a:noFill/>
        </p:spPr>
        <p:txBody>
          <a:bodyPr wrap="square" rtlCol="0">
            <a:spAutoFit/>
          </a:bodyPr>
          <a:lstStyle/>
          <a:p>
            <a:pPr algn="ctr">
              <a:lnSpc>
                <a:spcPct val="150000"/>
              </a:lnSpc>
            </a:pPr>
            <a:r>
              <a:rPr lang="en-GB" sz="2000" b="1" dirty="0" smtClean="0">
                <a:solidFill>
                  <a:prstClr val="black"/>
                </a:solidFill>
              </a:rPr>
              <a:t>Mike Hine, </a:t>
            </a:r>
            <a:r>
              <a:rPr lang="en-GB" sz="2000" dirty="0" smtClean="0">
                <a:solidFill>
                  <a:prstClr val="black"/>
                </a:solidFill>
              </a:rPr>
              <a:t>Deputy Editor, </a:t>
            </a:r>
            <a:r>
              <a:rPr lang="en-GB" sz="2000" i="1" dirty="0" smtClean="0">
                <a:solidFill>
                  <a:prstClr val="black"/>
                </a:solidFill>
              </a:rPr>
              <a:t>Infosecurity Magazine </a:t>
            </a:r>
            <a:r>
              <a:rPr lang="en-GB" sz="2000" dirty="0" smtClean="0">
                <a:solidFill>
                  <a:prstClr val="black"/>
                </a:solidFill>
              </a:rPr>
              <a:t>(@</a:t>
            </a:r>
            <a:r>
              <a:rPr lang="en-GB" sz="2000" dirty="0" err="1" smtClean="0">
                <a:solidFill>
                  <a:prstClr val="black"/>
                </a:solidFill>
              </a:rPr>
              <a:t>InfosecDepEd</a:t>
            </a:r>
            <a:r>
              <a:rPr lang="en-GB" sz="2000" dirty="0" smtClean="0">
                <a:solidFill>
                  <a:prstClr val="black"/>
                </a:solidFill>
              </a:rPr>
              <a:t>)</a:t>
            </a:r>
            <a:endParaRPr lang="en-GB" sz="2000" b="1" dirty="0">
              <a:solidFill>
                <a:prstClr val="black"/>
              </a:solidFill>
            </a:endParaRPr>
          </a:p>
        </p:txBody>
      </p:sp>
      <p:sp>
        <p:nvSpPr>
          <p:cNvPr id="19" name="TextBox 18"/>
          <p:cNvSpPr txBox="1"/>
          <p:nvPr/>
        </p:nvSpPr>
        <p:spPr>
          <a:xfrm>
            <a:off x="2051720" y="4353478"/>
            <a:ext cx="5904656" cy="646331"/>
          </a:xfrm>
          <a:prstGeom prst="rect">
            <a:avLst/>
          </a:prstGeom>
          <a:noFill/>
        </p:spPr>
        <p:txBody>
          <a:bodyPr wrap="square" rtlCol="0">
            <a:spAutoFit/>
          </a:bodyPr>
          <a:lstStyle/>
          <a:p>
            <a:r>
              <a:rPr lang="en-GB" b="1" dirty="0" smtClean="0">
                <a:solidFill>
                  <a:prstClr val="black"/>
                </a:solidFill>
              </a:rPr>
              <a:t>Justin </a:t>
            </a:r>
            <a:r>
              <a:rPr lang="en-GB" b="1" dirty="0">
                <a:solidFill>
                  <a:prstClr val="black"/>
                </a:solidFill>
              </a:rPr>
              <a:t>Clarke</a:t>
            </a:r>
            <a:r>
              <a:rPr lang="en-GB" dirty="0">
                <a:solidFill>
                  <a:prstClr val="black"/>
                </a:solidFill>
              </a:rPr>
              <a:t> Chair, London Chapter of OWASP &amp; Head of Research , Gotham Digital Science</a:t>
            </a:r>
          </a:p>
        </p:txBody>
      </p:sp>
      <p:sp>
        <p:nvSpPr>
          <p:cNvPr id="20" name="TextBox 19"/>
          <p:cNvSpPr txBox="1"/>
          <p:nvPr/>
        </p:nvSpPr>
        <p:spPr>
          <a:xfrm>
            <a:off x="2042194" y="3670902"/>
            <a:ext cx="6255171" cy="369332"/>
          </a:xfrm>
          <a:prstGeom prst="rect">
            <a:avLst/>
          </a:prstGeom>
          <a:noFill/>
        </p:spPr>
        <p:txBody>
          <a:bodyPr wrap="square" rtlCol="0">
            <a:spAutoFit/>
          </a:bodyPr>
          <a:lstStyle/>
          <a:p>
            <a:r>
              <a:rPr lang="en-GB" b="1" dirty="0">
                <a:solidFill>
                  <a:prstClr val="black"/>
                </a:solidFill>
              </a:rPr>
              <a:t>Dan Cornell </a:t>
            </a:r>
            <a:r>
              <a:rPr lang="en-GB" dirty="0">
                <a:solidFill>
                  <a:prstClr val="black"/>
                </a:solidFill>
              </a:rPr>
              <a:t>CTO and Principal, Denim Group</a:t>
            </a:r>
          </a:p>
        </p:txBody>
      </p:sp>
      <p:sp>
        <p:nvSpPr>
          <p:cNvPr id="21" name="TextBox 20"/>
          <p:cNvSpPr txBox="1"/>
          <p:nvPr/>
        </p:nvSpPr>
        <p:spPr>
          <a:xfrm>
            <a:off x="2051720" y="2755050"/>
            <a:ext cx="5904656" cy="646331"/>
          </a:xfrm>
          <a:prstGeom prst="rect">
            <a:avLst/>
          </a:prstGeom>
          <a:noFill/>
        </p:spPr>
        <p:txBody>
          <a:bodyPr wrap="square" rtlCol="0">
            <a:spAutoFit/>
          </a:bodyPr>
          <a:lstStyle/>
          <a:p>
            <a:r>
              <a:rPr lang="en-GB" b="1" dirty="0">
                <a:solidFill>
                  <a:prstClr val="black"/>
                </a:solidFill>
              </a:rPr>
              <a:t>Dan Kuykendall </a:t>
            </a:r>
            <a:r>
              <a:rPr lang="en-GB" dirty="0">
                <a:solidFill>
                  <a:prstClr val="black"/>
                </a:solidFill>
              </a:rPr>
              <a:t>Senior Director, </a:t>
            </a:r>
            <a:r>
              <a:rPr lang="en-GB" dirty="0" smtClean="0">
                <a:solidFill>
                  <a:prstClr val="black"/>
                </a:solidFill>
              </a:rPr>
              <a:t>Application </a:t>
            </a:r>
            <a:r>
              <a:rPr lang="en-GB" dirty="0">
                <a:solidFill>
                  <a:prstClr val="black"/>
                </a:solidFill>
              </a:rPr>
              <a:t>Security Products, Rapid 7</a:t>
            </a:r>
          </a:p>
        </p:txBody>
      </p:sp>
      <p:pic>
        <p:nvPicPr>
          <p:cNvPr id="3074" name="Picture 2" descr="N:\Electronics\Infosecurity Magazine\Editorial\Mike\Webinars\Rapid7\195c06a0-ae07-46d4-9a60-2d79019b9f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12" y="2708920"/>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N:\Electronics\Infosecurity Magazine\Editorial\Mike\Webinars\Rapid7\8164ebcb-a4fc-4d4e-aacc-e45123184b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529013"/>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lectronics\Infosecurity Magazine\Editorial\Mike\Webinars\Rapid7\af5f8473-88ed-4fba-b4b7-7e8086a9947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812" y="4361284"/>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358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3" name="Rectangle 12"/>
          <p:cNvSpPr/>
          <p:nvPr/>
        </p:nvSpPr>
        <p:spPr>
          <a:xfrm>
            <a:off x="1348991" y="2021939"/>
            <a:ext cx="6480720" cy="1569660"/>
          </a:xfrm>
          <a:prstGeom prst="rect">
            <a:avLst/>
          </a:prstGeom>
        </p:spPr>
        <p:txBody>
          <a:bodyPr wrap="square">
            <a:spAutoFit/>
          </a:bodyPr>
          <a:lstStyle/>
          <a:p>
            <a:r>
              <a:rPr lang="en-US" sz="2400" b="1" i="1" dirty="0" smtClean="0">
                <a:solidFill>
                  <a:prstClr val="black"/>
                </a:solidFill>
              </a:rPr>
              <a:t>Poll question: </a:t>
            </a:r>
            <a:r>
              <a:rPr lang="en-GB" sz="2400" i="1" dirty="0">
                <a:solidFill>
                  <a:prstClr val="black"/>
                </a:solidFill>
              </a:rPr>
              <a:t>For these newer technologies that you are responsible for testing, how are you currently performing your testing?</a:t>
            </a:r>
            <a:r>
              <a:rPr lang="en-US" sz="2400" dirty="0">
                <a:solidFill>
                  <a:prstClr val="black"/>
                </a:solidFill>
              </a:rPr>
              <a:t>  </a:t>
            </a:r>
          </a:p>
          <a:p>
            <a:r>
              <a:rPr lang="en-US" sz="2400" b="1" i="1" dirty="0" smtClean="0">
                <a:solidFill>
                  <a:prstClr val="black"/>
                </a:solidFill>
              </a:rPr>
              <a:t> </a:t>
            </a:r>
            <a:endParaRPr lang="en-US" sz="2400" b="1" i="1" dirty="0">
              <a:solidFill>
                <a:prstClr val="black"/>
              </a:solidFill>
            </a:endParaRPr>
          </a:p>
        </p:txBody>
      </p:sp>
      <p:sp>
        <p:nvSpPr>
          <p:cNvPr id="6" name="Rectangle 5"/>
          <p:cNvSpPr/>
          <p:nvPr/>
        </p:nvSpPr>
        <p:spPr>
          <a:xfrm>
            <a:off x="1800200" y="3343632"/>
            <a:ext cx="4572000" cy="2677656"/>
          </a:xfrm>
          <a:prstGeom prst="rect">
            <a:avLst/>
          </a:prstGeom>
        </p:spPr>
        <p:txBody>
          <a:bodyPr>
            <a:spAutoFit/>
          </a:bodyPr>
          <a:lstStyle/>
          <a:p>
            <a:pPr marL="342900" lvl="0" indent="-342900" fontAlgn="base">
              <a:spcAft>
                <a:spcPts val="0"/>
              </a:spcAft>
              <a:buFont typeface="+mj-lt"/>
              <a:buAutoNum type="alphaUcPeriod"/>
            </a:pPr>
            <a:r>
              <a:rPr lang="en-GB" sz="2800" dirty="0">
                <a:latin typeface="Arial"/>
                <a:ea typeface="Calibri"/>
              </a:rPr>
              <a:t>Primarily by hand</a:t>
            </a:r>
            <a:endParaRPr lang="en-US" sz="2800" dirty="0">
              <a:latin typeface="Times New Roman"/>
              <a:ea typeface="Calibri"/>
            </a:endParaRPr>
          </a:p>
          <a:p>
            <a:pPr marL="342900" lvl="0" indent="-342900" fontAlgn="base">
              <a:spcAft>
                <a:spcPts val="0"/>
              </a:spcAft>
              <a:buFont typeface="+mj-lt"/>
              <a:buAutoNum type="alphaUcPeriod"/>
            </a:pPr>
            <a:r>
              <a:rPr lang="en-GB" sz="2800" dirty="0">
                <a:latin typeface="Arial"/>
                <a:ea typeface="Calibri"/>
              </a:rPr>
              <a:t>Primarily automated</a:t>
            </a:r>
            <a:endParaRPr lang="en-US" sz="2800" dirty="0">
              <a:latin typeface="Times New Roman"/>
              <a:ea typeface="Calibri"/>
            </a:endParaRPr>
          </a:p>
          <a:p>
            <a:pPr marL="342900" lvl="0" indent="-342900" fontAlgn="base">
              <a:spcAft>
                <a:spcPts val="0"/>
              </a:spcAft>
              <a:buFont typeface="+mj-lt"/>
              <a:buAutoNum type="alphaUcPeriod"/>
            </a:pPr>
            <a:r>
              <a:rPr lang="en-GB" sz="2800" dirty="0">
                <a:latin typeface="Arial"/>
                <a:ea typeface="Calibri"/>
              </a:rPr>
              <a:t>A combination of automation and by hand</a:t>
            </a:r>
            <a:endParaRPr lang="en-US" sz="2800" dirty="0">
              <a:latin typeface="Times New Roman"/>
              <a:ea typeface="Calibri"/>
            </a:endParaRPr>
          </a:p>
          <a:p>
            <a:pPr marL="342900" lvl="0" indent="-342900" fontAlgn="base">
              <a:spcAft>
                <a:spcPts val="0"/>
              </a:spcAft>
              <a:buFont typeface="+mj-lt"/>
              <a:buAutoNum type="alphaUcPeriod"/>
            </a:pPr>
            <a:r>
              <a:rPr lang="en-GB" sz="2800" dirty="0">
                <a:latin typeface="Arial"/>
                <a:ea typeface="Calibri"/>
              </a:rPr>
              <a:t>Not yet testing them</a:t>
            </a:r>
            <a:endParaRPr lang="en-US" sz="2800" dirty="0">
              <a:latin typeface="Times New Roman"/>
              <a:ea typeface="Calibri"/>
            </a:endParaRPr>
          </a:p>
          <a:p>
            <a:pPr marL="342900" lvl="0" indent="-342900" fontAlgn="base">
              <a:spcAft>
                <a:spcPts val="0"/>
              </a:spcAft>
              <a:buFont typeface="+mj-lt"/>
              <a:buAutoNum type="alphaUcPeriod"/>
            </a:pPr>
            <a:r>
              <a:rPr lang="en-GB" sz="2800" dirty="0">
                <a:latin typeface="Arial"/>
                <a:ea typeface="Calibri"/>
              </a:rPr>
              <a:t>Not sure</a:t>
            </a:r>
            <a:endParaRPr lang="en-US" sz="2800" dirty="0">
              <a:effectLst/>
              <a:latin typeface="Times New Roman"/>
              <a:ea typeface="Calibri"/>
            </a:endParaRPr>
          </a:p>
        </p:txBody>
      </p:sp>
    </p:spTree>
    <p:extLst>
      <p:ext uri="{BB962C8B-B14F-4D97-AF65-F5344CB8AC3E}">
        <p14:creationId xmlns:p14="http://schemas.microsoft.com/office/powerpoint/2010/main" val="319502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Resources/Approaches </a:t>
            </a:r>
            <a:r>
              <a:rPr lang="en-US" smtClean="0"/>
              <a:t>for Modernizing</a:t>
            </a:r>
            <a:endParaRPr lang="en-US" dirty="0"/>
          </a:p>
        </p:txBody>
      </p:sp>
      <p:sp>
        <p:nvSpPr>
          <p:cNvPr id="3" name="Subtitle 2"/>
          <p:cNvSpPr>
            <a:spLocks noGrp="1"/>
          </p:cNvSpPr>
          <p:nvPr>
            <p:ph type="subTitle" idx="1"/>
          </p:nvPr>
        </p:nvSpPr>
        <p:spPr/>
        <p:txBody>
          <a:bodyPr/>
          <a:lstStyle/>
          <a:p>
            <a:r>
              <a:rPr lang="en-US" dirty="0" smtClean="0"/>
              <a:t>Justin Clarke</a:t>
            </a:r>
          </a:p>
          <a:p>
            <a:r>
              <a:rPr lang="en-US" dirty="0" smtClean="0"/>
              <a:t>OWASP London Chapter Lead</a:t>
            </a:r>
          </a:p>
          <a:p>
            <a:r>
              <a:rPr lang="en-US" dirty="0" smtClean="0"/>
              <a:t>Director, Gotham Digital Science</a:t>
            </a:r>
            <a:endParaRPr lang="en-US" dirty="0"/>
          </a:p>
        </p:txBody>
      </p:sp>
    </p:spTree>
    <p:extLst>
      <p:ext uri="{BB962C8B-B14F-4D97-AF65-F5344CB8AC3E}">
        <p14:creationId xmlns:p14="http://schemas.microsoft.com/office/powerpoint/2010/main" val="17959210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Approaches</a:t>
            </a:r>
            <a:endParaRPr lang="en-US" dirty="0"/>
          </a:p>
        </p:txBody>
      </p:sp>
      <p:sp>
        <p:nvSpPr>
          <p:cNvPr id="3" name="Content Placeholder 2"/>
          <p:cNvSpPr>
            <a:spLocks noGrp="1"/>
          </p:cNvSpPr>
          <p:nvPr>
            <p:ph idx="1"/>
          </p:nvPr>
        </p:nvSpPr>
        <p:spPr/>
        <p:txBody>
          <a:bodyPr/>
          <a:lstStyle/>
          <a:p>
            <a:r>
              <a:rPr lang="en-US" dirty="0" smtClean="0"/>
              <a:t>Analysis</a:t>
            </a:r>
          </a:p>
          <a:p>
            <a:pPr lvl="1"/>
            <a:r>
              <a:rPr lang="en-US" dirty="0" smtClean="0"/>
              <a:t>Do we have security problems?</a:t>
            </a:r>
          </a:p>
          <a:p>
            <a:pPr lvl="1"/>
            <a:r>
              <a:rPr lang="en-US" dirty="0" smtClean="0"/>
              <a:t>Where?</a:t>
            </a:r>
          </a:p>
          <a:p>
            <a:r>
              <a:rPr lang="en-US" dirty="0" smtClean="0"/>
              <a:t>Platform</a:t>
            </a:r>
          </a:p>
          <a:p>
            <a:pPr lvl="1"/>
            <a:r>
              <a:rPr lang="en-US" dirty="0" smtClean="0"/>
              <a:t>Can we do something at the platform level?</a:t>
            </a:r>
          </a:p>
          <a:p>
            <a:r>
              <a:rPr lang="en-US" dirty="0" smtClean="0"/>
              <a:t>Environment</a:t>
            </a:r>
          </a:p>
          <a:p>
            <a:pPr lvl="1"/>
            <a:r>
              <a:rPr lang="en-US" dirty="0" smtClean="0"/>
              <a:t>Can we do something at the environment level?</a:t>
            </a:r>
          </a:p>
          <a:p>
            <a:endParaRPr lang="en-US" dirty="0"/>
          </a:p>
        </p:txBody>
      </p:sp>
    </p:spTree>
    <p:extLst>
      <p:ext uri="{BB962C8B-B14F-4D97-AF65-F5344CB8AC3E}">
        <p14:creationId xmlns:p14="http://schemas.microsoft.com/office/powerpoint/2010/main" val="29796234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a:t>
            </a:r>
            <a:endParaRPr lang="en-US" dirty="0"/>
          </a:p>
        </p:txBody>
      </p:sp>
      <p:sp>
        <p:nvSpPr>
          <p:cNvPr id="3" name="Content Placeholder 2"/>
          <p:cNvSpPr>
            <a:spLocks noGrp="1"/>
          </p:cNvSpPr>
          <p:nvPr>
            <p:ph idx="1"/>
          </p:nvPr>
        </p:nvSpPr>
        <p:spPr/>
        <p:txBody>
          <a:bodyPr>
            <a:normAutofit fontScale="92500"/>
          </a:bodyPr>
          <a:lstStyle/>
          <a:p>
            <a:r>
              <a:rPr lang="en-US" dirty="0" smtClean="0"/>
              <a:t>OWASP resources</a:t>
            </a:r>
          </a:p>
          <a:p>
            <a:pPr lvl="1"/>
            <a:r>
              <a:rPr lang="en-US" dirty="0" smtClean="0"/>
              <a:t>OWASP CISO Guide</a:t>
            </a:r>
          </a:p>
          <a:p>
            <a:pPr lvl="2"/>
            <a:r>
              <a:rPr lang="en-US" dirty="0">
                <a:hlinkClick r:id="rId2"/>
              </a:rPr>
              <a:t>https://www.owasp.org/index.php/</a:t>
            </a:r>
            <a:r>
              <a:rPr lang="en-US" dirty="0" smtClean="0">
                <a:hlinkClick r:id="rId2"/>
              </a:rPr>
              <a:t>Application_Security_Guide_For_CISOs</a:t>
            </a:r>
            <a:endParaRPr lang="en-US" dirty="0"/>
          </a:p>
          <a:p>
            <a:pPr lvl="1"/>
            <a:r>
              <a:rPr lang="en-US" dirty="0" smtClean="0"/>
              <a:t>Threat modelling</a:t>
            </a:r>
            <a:endParaRPr lang="en-US" dirty="0" smtClean="0">
              <a:hlinkClick r:id="rId3"/>
            </a:endParaRPr>
          </a:p>
          <a:p>
            <a:pPr lvl="2"/>
            <a:r>
              <a:rPr lang="en-US" dirty="0" smtClean="0">
                <a:hlinkClick r:id="rId3"/>
              </a:rPr>
              <a:t>https</a:t>
            </a:r>
            <a:r>
              <a:rPr lang="en-US" dirty="0">
                <a:hlinkClick r:id="rId3"/>
              </a:rPr>
              <a:t>://www.owasp.org/index.php/</a:t>
            </a:r>
            <a:r>
              <a:rPr lang="en-US" dirty="0" smtClean="0">
                <a:hlinkClick r:id="rId3"/>
              </a:rPr>
              <a:t>Threat_Risk_Modeling</a:t>
            </a:r>
            <a:endParaRPr lang="en-US" dirty="0" smtClean="0"/>
          </a:p>
          <a:p>
            <a:pPr lvl="1"/>
            <a:r>
              <a:rPr lang="en-US" dirty="0" smtClean="0"/>
              <a:t>Top 10 Project</a:t>
            </a:r>
            <a:endParaRPr lang="en-US" dirty="0">
              <a:hlinkClick r:id="rId3"/>
            </a:endParaRPr>
          </a:p>
          <a:p>
            <a:pPr lvl="2"/>
            <a:r>
              <a:rPr lang="en-US" dirty="0" smtClean="0">
                <a:hlinkClick r:id="rId4"/>
              </a:rPr>
              <a:t>https</a:t>
            </a:r>
            <a:r>
              <a:rPr lang="en-US" dirty="0">
                <a:hlinkClick r:id="rId4"/>
              </a:rPr>
              <a:t>://www.owasp.org/index.php/</a:t>
            </a:r>
            <a:r>
              <a:rPr lang="en-US" dirty="0" smtClean="0">
                <a:hlinkClick r:id="rId4"/>
              </a:rPr>
              <a:t>Category:OWASP_Top_Ten_Project</a:t>
            </a:r>
            <a:endParaRPr lang="en-US" dirty="0" smtClean="0"/>
          </a:p>
          <a:p>
            <a:pPr lvl="1"/>
            <a:endParaRPr lang="en-US" dirty="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4108899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pPr lvl="1"/>
            <a:r>
              <a:rPr lang="en-US" dirty="0"/>
              <a:t>Secure Coding Practices Quick Reference Guide</a:t>
            </a:r>
            <a:endParaRPr lang="en-US" dirty="0">
              <a:hlinkClick r:id="rId2"/>
            </a:endParaRPr>
          </a:p>
          <a:p>
            <a:pPr lvl="2"/>
            <a:r>
              <a:rPr lang="en-US" dirty="0">
                <a:hlinkClick r:id="rId3"/>
              </a:rPr>
              <a:t>https://www.owasp.org/index.php/OWASP_Secure_Coding_Practices_-_Quick_Reference_Guide</a:t>
            </a:r>
            <a:endParaRPr lang="en-US" dirty="0"/>
          </a:p>
          <a:p>
            <a:pPr lvl="1"/>
            <a:r>
              <a:rPr lang="en-US" dirty="0"/>
              <a:t>Testing Guide</a:t>
            </a:r>
            <a:endParaRPr lang="en-US" dirty="0">
              <a:hlinkClick r:id="rId2"/>
            </a:endParaRPr>
          </a:p>
          <a:p>
            <a:pPr lvl="2"/>
            <a:r>
              <a:rPr lang="en-US" dirty="0">
                <a:hlinkClick r:id="rId4"/>
              </a:rPr>
              <a:t>https://www.owasp.org/index.php/OWASP_Testing_Project</a:t>
            </a:r>
            <a:endParaRPr lang="en-US" dirty="0"/>
          </a:p>
          <a:p>
            <a:endParaRPr lang="en-US" dirty="0"/>
          </a:p>
        </p:txBody>
      </p:sp>
    </p:spTree>
    <p:extLst>
      <p:ext uri="{BB962C8B-B14F-4D97-AF65-F5344CB8AC3E}">
        <p14:creationId xmlns:p14="http://schemas.microsoft.com/office/powerpoint/2010/main" val="42146968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Platform</a:t>
            </a:r>
            <a:endParaRPr lang="en-US" dirty="0"/>
          </a:p>
        </p:txBody>
      </p:sp>
      <p:sp>
        <p:nvSpPr>
          <p:cNvPr id="3" name="Content Placeholder 2"/>
          <p:cNvSpPr>
            <a:spLocks noGrp="1"/>
          </p:cNvSpPr>
          <p:nvPr>
            <p:ph idx="1"/>
          </p:nvPr>
        </p:nvSpPr>
        <p:spPr/>
        <p:txBody>
          <a:bodyPr/>
          <a:lstStyle/>
          <a:p>
            <a:r>
              <a:rPr lang="en-US" dirty="0" smtClean="0"/>
              <a:t>Leveraging built in security features</a:t>
            </a:r>
          </a:p>
          <a:p>
            <a:pPr lvl="1"/>
            <a:r>
              <a:rPr lang="en-US" dirty="0" smtClean="0"/>
              <a:t>E.g. </a:t>
            </a:r>
            <a:r>
              <a:rPr lang="en-US" dirty="0" err="1" smtClean="0"/>
              <a:t>AngularJS</a:t>
            </a:r>
            <a:r>
              <a:rPr lang="en-US" dirty="0" smtClean="0"/>
              <a:t> – are you leveraging Cross Site Scripting and Cross Site Request Forgery protections?</a:t>
            </a:r>
          </a:p>
          <a:p>
            <a:r>
              <a:rPr lang="en-US" dirty="0" smtClean="0"/>
              <a:t>Are you using the latest libraries you depend on?</a:t>
            </a:r>
          </a:p>
          <a:p>
            <a:pPr lvl="1"/>
            <a:endParaRPr lang="en-US" dirty="0"/>
          </a:p>
        </p:txBody>
      </p:sp>
    </p:spTree>
    <p:extLst>
      <p:ext uri="{BB962C8B-B14F-4D97-AF65-F5344CB8AC3E}">
        <p14:creationId xmlns:p14="http://schemas.microsoft.com/office/powerpoint/2010/main" val="23797857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NT </a:t>
            </a:r>
            <a:r>
              <a:rPr lang="en-US" dirty="0" err="1" smtClean="0"/>
              <a:t>OBJECTives</a:t>
            </a:r>
            <a:r>
              <a:rPr lang="en-US" dirty="0" smtClean="0"/>
              <a:t>?</a:t>
            </a:r>
            <a:endParaRPr lang="en-US" dirty="0"/>
          </a:p>
        </p:txBody>
      </p:sp>
      <p:sp>
        <p:nvSpPr>
          <p:cNvPr id="3" name="Content Placeholder 2"/>
          <p:cNvSpPr>
            <a:spLocks noGrp="1"/>
          </p:cNvSpPr>
          <p:nvPr>
            <p:ph idx="1"/>
          </p:nvPr>
        </p:nvSpPr>
        <p:spPr>
          <a:prstGeom prst="rect">
            <a:avLst/>
          </a:prstGeom>
        </p:spPr>
        <p:txBody>
          <a:bodyPr/>
          <a:lstStyle/>
          <a:p>
            <a:r>
              <a:rPr lang="en-US" sz="2400" dirty="0"/>
              <a:t>Founded in 2002 with an obsessive focus on Application Security</a:t>
            </a:r>
          </a:p>
          <a:p>
            <a:r>
              <a:rPr lang="en-US" sz="2400" dirty="0"/>
              <a:t>Customers include Fortune 100 and large Government organizations</a:t>
            </a:r>
          </a:p>
          <a:p>
            <a:r>
              <a:rPr lang="en-US" sz="2400" dirty="0"/>
              <a:t>Acquired for the capability to address modern applications</a:t>
            </a:r>
          </a:p>
          <a:p>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39" y="4610100"/>
            <a:ext cx="2857500" cy="1333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208" y="4954832"/>
            <a:ext cx="2604521" cy="581945"/>
          </a:xfrm>
          <a:prstGeom prst="rect">
            <a:avLst/>
          </a:prstGeom>
        </p:spPr>
      </p:pic>
      <p:sp>
        <p:nvSpPr>
          <p:cNvPr id="10" name="Right Arrow 9"/>
          <p:cNvSpPr/>
          <p:nvPr/>
        </p:nvSpPr>
        <p:spPr>
          <a:xfrm>
            <a:off x="3449140" y="4916903"/>
            <a:ext cx="1715588" cy="719892"/>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defTabSz="457200" fontAlgn="base">
              <a:spcBef>
                <a:spcPct val="0"/>
              </a:spcBef>
              <a:spcAft>
                <a:spcPct val="0"/>
              </a:spcAft>
              <a:buClr>
                <a:srgbClr val="000000"/>
              </a:buClr>
              <a:buSzPct val="100000"/>
              <a:buFont typeface="Times New Roman" pitchFamily="16" charset="0"/>
              <a:buNone/>
            </a:pPr>
            <a:endParaRPr lang="en-US" sz="3200">
              <a:solidFill>
                <a:srgbClr val="000000"/>
              </a:solidFill>
            </a:endParaRPr>
          </a:p>
        </p:txBody>
      </p:sp>
    </p:spTree>
    <p:extLst>
      <p:ext uri="{BB962C8B-B14F-4D97-AF65-F5344CB8AC3E}">
        <p14:creationId xmlns:p14="http://schemas.microsoft.com/office/powerpoint/2010/main" val="188561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lstStyle/>
          <a:p>
            <a:r>
              <a:rPr lang="en-US" dirty="0" smtClean="0"/>
              <a:t>What can you put in place to help?</a:t>
            </a:r>
          </a:p>
          <a:p>
            <a:pPr lvl="1"/>
            <a:r>
              <a:rPr lang="en-US" dirty="0" smtClean="0"/>
              <a:t>Runtime protection</a:t>
            </a:r>
          </a:p>
          <a:p>
            <a:pPr lvl="2"/>
            <a:r>
              <a:rPr lang="en-US" dirty="0" smtClean="0"/>
              <a:t>WAF - </a:t>
            </a:r>
            <a:r>
              <a:rPr lang="en-US" dirty="0" err="1" smtClean="0"/>
              <a:t>ModSecurity</a:t>
            </a:r>
            <a:r>
              <a:rPr lang="en-US" dirty="0" smtClean="0"/>
              <a:t> et al</a:t>
            </a:r>
          </a:p>
          <a:p>
            <a:pPr lvl="2"/>
            <a:r>
              <a:rPr lang="en-US" dirty="0" smtClean="0"/>
              <a:t>Modules/wrappers</a:t>
            </a:r>
          </a:p>
          <a:p>
            <a:pPr lvl="1"/>
            <a:r>
              <a:rPr lang="en-US" dirty="0" smtClean="0"/>
              <a:t>Security Principles</a:t>
            </a:r>
          </a:p>
          <a:p>
            <a:pPr lvl="2"/>
            <a:r>
              <a:rPr lang="en-US" dirty="0" smtClean="0"/>
              <a:t>Least privilege </a:t>
            </a:r>
            <a:r>
              <a:rPr lang="en-US" dirty="0" err="1" smtClean="0"/>
              <a:t>etc</a:t>
            </a:r>
            <a:endParaRPr lang="en-US" dirty="0" smtClean="0"/>
          </a:p>
          <a:p>
            <a:pPr lvl="3"/>
            <a:r>
              <a:rPr lang="en-US" dirty="0"/>
              <a:t>http://</a:t>
            </a:r>
            <a:r>
              <a:rPr lang="en-US" dirty="0" err="1"/>
              <a:t>searchsecurity.techtarget.com</a:t>
            </a:r>
            <a:r>
              <a:rPr lang="en-US" dirty="0"/>
              <a:t>/opinion/Thirteen-principles-to-ensure-enterprise-system-security</a:t>
            </a:r>
            <a:endParaRPr lang="en-US" dirty="0" smtClean="0"/>
          </a:p>
          <a:p>
            <a:pPr lvl="1"/>
            <a:endParaRPr lang="en-US" dirty="0"/>
          </a:p>
        </p:txBody>
      </p:sp>
    </p:spTree>
    <p:extLst>
      <p:ext uri="{BB962C8B-B14F-4D97-AF65-F5344CB8AC3E}">
        <p14:creationId xmlns:p14="http://schemas.microsoft.com/office/powerpoint/2010/main" val="15269812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idx="1"/>
          </p:nvPr>
        </p:nvSpPr>
        <p:spPr/>
        <p:txBody>
          <a:bodyPr>
            <a:normAutofit/>
          </a:bodyPr>
          <a:lstStyle/>
          <a:p>
            <a:pPr marL="0" indent="0">
              <a:buNone/>
            </a:pPr>
            <a:endParaRPr lang="en-US" sz="2800" dirty="0"/>
          </a:p>
          <a:p>
            <a:r>
              <a:rPr lang="en-US" sz="2800" dirty="0" smtClean="0"/>
              <a:t>OWASP: </a:t>
            </a:r>
            <a:r>
              <a:rPr lang="en-US" sz="2800" dirty="0" smtClean="0">
                <a:hlinkClick r:id="rId2"/>
              </a:rPr>
              <a:t>justin.clarke@owasp.org</a:t>
            </a:r>
            <a:endParaRPr lang="en-US" sz="2800" dirty="0" smtClean="0"/>
          </a:p>
          <a:p>
            <a:endParaRPr lang="en-US" sz="2800" dirty="0" smtClean="0"/>
          </a:p>
          <a:p>
            <a:r>
              <a:rPr lang="en-US" sz="2800" dirty="0" smtClean="0"/>
              <a:t>Gotham Digital Science: </a:t>
            </a:r>
            <a:r>
              <a:rPr lang="en-US" sz="2800" dirty="0" smtClean="0">
                <a:hlinkClick r:id="rId3"/>
              </a:rPr>
              <a:t>justin@gdssecurity.com</a:t>
            </a:r>
            <a:endParaRPr lang="en-US" sz="2800" dirty="0" smtClean="0"/>
          </a:p>
          <a:p>
            <a:endParaRPr lang="en-US" sz="2800" dirty="0" smtClean="0"/>
          </a:p>
          <a:p>
            <a:r>
              <a:rPr lang="en-US" sz="2800" dirty="0" smtClean="0"/>
              <a:t>Twitter: @</a:t>
            </a:r>
            <a:r>
              <a:rPr lang="en-US" sz="2800" dirty="0" err="1" smtClean="0"/>
              <a:t>connectjunkie</a:t>
            </a:r>
            <a:endParaRPr lang="en-US" sz="2800" dirty="0"/>
          </a:p>
        </p:txBody>
      </p:sp>
    </p:spTree>
    <p:extLst>
      <p:ext uri="{BB962C8B-B14F-4D97-AF65-F5344CB8AC3E}">
        <p14:creationId xmlns:p14="http://schemas.microsoft.com/office/powerpoint/2010/main" val="12469683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08325" y="1763306"/>
            <a:ext cx="7118029" cy="954107"/>
          </a:xfrm>
          <a:prstGeom prst="rect">
            <a:avLst/>
          </a:prstGeom>
          <a:noFill/>
        </p:spPr>
        <p:txBody>
          <a:bodyPr wrap="square" rtlCol="0">
            <a:spAutoFit/>
          </a:bodyPr>
          <a:lstStyle/>
          <a:p>
            <a:pPr algn="ctr"/>
            <a:r>
              <a:rPr lang="en-GB" sz="2800" i="1" dirty="0"/>
              <a:t>Modernizing your Application </a:t>
            </a:r>
            <a:r>
              <a:rPr lang="en-GB" sz="2800" i="1" dirty="0" smtClean="0"/>
              <a:t/>
            </a:r>
            <a:br>
              <a:rPr lang="en-GB" sz="2800" i="1" dirty="0" smtClean="0"/>
            </a:br>
            <a:r>
              <a:rPr lang="en-GB" sz="2800" i="1" dirty="0" smtClean="0"/>
              <a:t>Security </a:t>
            </a:r>
            <a:r>
              <a:rPr lang="en-GB" sz="2800" i="1" dirty="0"/>
              <a:t>Program</a:t>
            </a:r>
            <a:endParaRPr lang="en-GB" sz="2800" i="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908720"/>
            <a:ext cx="2304256" cy="699507"/>
          </a:xfrm>
          <a:prstGeom prst="rect">
            <a:avLst/>
          </a:prstGeom>
        </p:spPr>
      </p:pic>
      <p:sp>
        <p:nvSpPr>
          <p:cNvPr id="2" name="TextBox 1"/>
          <p:cNvSpPr txBox="1"/>
          <p:nvPr/>
        </p:nvSpPr>
        <p:spPr>
          <a:xfrm>
            <a:off x="1475656" y="2564904"/>
            <a:ext cx="6120680" cy="1446550"/>
          </a:xfrm>
          <a:prstGeom prst="rect">
            <a:avLst/>
          </a:prstGeom>
          <a:noFill/>
        </p:spPr>
        <p:txBody>
          <a:bodyPr wrap="square" rtlCol="0">
            <a:spAutoFit/>
          </a:bodyPr>
          <a:lstStyle/>
          <a:p>
            <a:pPr algn="ctr"/>
            <a:r>
              <a:rPr lang="en-GB" sz="8800" dirty="0" smtClean="0"/>
              <a:t>Q&amp;A</a:t>
            </a:r>
            <a:endParaRPr lang="en-GB" sz="8800" dirty="0"/>
          </a:p>
        </p:txBody>
      </p:sp>
      <p:sp>
        <p:nvSpPr>
          <p:cNvPr id="13" name="TextBox 12"/>
          <p:cNvSpPr txBox="1"/>
          <p:nvPr/>
        </p:nvSpPr>
        <p:spPr>
          <a:xfrm>
            <a:off x="4220586" y="1853450"/>
            <a:ext cx="3081870" cy="369332"/>
          </a:xfrm>
          <a:prstGeom prst="rect">
            <a:avLst/>
          </a:prstGeom>
          <a:noFill/>
        </p:spPr>
        <p:txBody>
          <a:bodyPr wrap="square" rtlCol="0">
            <a:spAutoFit/>
          </a:bodyPr>
          <a:lstStyle/>
          <a:p>
            <a:pPr algn="ctr"/>
            <a:r>
              <a:rPr lang="en-GB" dirty="0"/>
              <a:t>Sponsored </a:t>
            </a:r>
            <a:r>
              <a:rPr lang="en-GB" dirty="0" smtClean="0"/>
              <a:t>By:</a:t>
            </a:r>
            <a:endParaRPr lang="en-GB" dirty="0"/>
          </a:p>
        </p:txBody>
      </p:sp>
      <p:sp>
        <p:nvSpPr>
          <p:cNvPr id="6" name="TextBox 5"/>
          <p:cNvSpPr txBox="1"/>
          <p:nvPr/>
        </p:nvSpPr>
        <p:spPr>
          <a:xfrm>
            <a:off x="5868144" y="692696"/>
            <a:ext cx="2820660" cy="1077218"/>
          </a:xfrm>
          <a:prstGeom prst="rect">
            <a:avLst/>
          </a:prstGeom>
          <a:noFill/>
        </p:spPr>
        <p:txBody>
          <a:bodyPr wrap="square" rtlCol="0">
            <a:spAutoFit/>
          </a:bodyPr>
          <a:lstStyle/>
          <a:p>
            <a:r>
              <a:rPr lang="en-GB" sz="1600" i="1" dirty="0" smtClean="0">
                <a:solidFill>
                  <a:srgbClr val="F8F8F8"/>
                </a:solidFill>
              </a:rPr>
              <a:t>Got a question for the panel? Submit anonymously through the Ask a Question tab at the top of the slideshow area</a:t>
            </a:r>
            <a:endParaRPr lang="en-US" sz="1600" i="1" dirty="0">
              <a:solidFill>
                <a:srgbClr val="F8F8F8"/>
              </a:solidFill>
            </a:endParaRPr>
          </a:p>
        </p:txBody>
      </p:sp>
      <p:sp>
        <p:nvSpPr>
          <p:cNvPr id="18" name="TextBox 17"/>
          <p:cNvSpPr txBox="1"/>
          <p:nvPr/>
        </p:nvSpPr>
        <p:spPr>
          <a:xfrm>
            <a:off x="2051720" y="5433598"/>
            <a:ext cx="5904656" cy="646331"/>
          </a:xfrm>
          <a:prstGeom prst="rect">
            <a:avLst/>
          </a:prstGeom>
          <a:noFill/>
        </p:spPr>
        <p:txBody>
          <a:bodyPr wrap="square" rtlCol="0">
            <a:spAutoFit/>
          </a:bodyPr>
          <a:lstStyle/>
          <a:p>
            <a:r>
              <a:rPr lang="en-GB" b="1" dirty="0" smtClean="0">
                <a:solidFill>
                  <a:prstClr val="black"/>
                </a:solidFill>
              </a:rPr>
              <a:t>Justin </a:t>
            </a:r>
            <a:r>
              <a:rPr lang="en-GB" b="1" dirty="0">
                <a:solidFill>
                  <a:prstClr val="black"/>
                </a:solidFill>
              </a:rPr>
              <a:t>Clarke</a:t>
            </a:r>
            <a:r>
              <a:rPr lang="en-GB" dirty="0">
                <a:solidFill>
                  <a:prstClr val="black"/>
                </a:solidFill>
              </a:rPr>
              <a:t> Chair, London Chapter of OWASP &amp; Head of Research , Gotham Digital Science</a:t>
            </a:r>
          </a:p>
        </p:txBody>
      </p:sp>
      <p:sp>
        <p:nvSpPr>
          <p:cNvPr id="20" name="TextBox 19"/>
          <p:cNvSpPr txBox="1"/>
          <p:nvPr/>
        </p:nvSpPr>
        <p:spPr>
          <a:xfrm>
            <a:off x="2042194" y="4751022"/>
            <a:ext cx="6255171" cy="369332"/>
          </a:xfrm>
          <a:prstGeom prst="rect">
            <a:avLst/>
          </a:prstGeom>
          <a:noFill/>
        </p:spPr>
        <p:txBody>
          <a:bodyPr wrap="square" rtlCol="0">
            <a:spAutoFit/>
          </a:bodyPr>
          <a:lstStyle/>
          <a:p>
            <a:r>
              <a:rPr lang="en-GB" b="1" dirty="0">
                <a:solidFill>
                  <a:prstClr val="black"/>
                </a:solidFill>
              </a:rPr>
              <a:t>Dan Cornell </a:t>
            </a:r>
            <a:r>
              <a:rPr lang="en-GB" dirty="0">
                <a:solidFill>
                  <a:prstClr val="black"/>
                </a:solidFill>
              </a:rPr>
              <a:t>CTO and Principal, Denim Group</a:t>
            </a:r>
          </a:p>
        </p:txBody>
      </p:sp>
      <p:sp>
        <p:nvSpPr>
          <p:cNvPr id="21" name="TextBox 20"/>
          <p:cNvSpPr txBox="1"/>
          <p:nvPr/>
        </p:nvSpPr>
        <p:spPr>
          <a:xfrm>
            <a:off x="2051720" y="3835170"/>
            <a:ext cx="5904656" cy="646331"/>
          </a:xfrm>
          <a:prstGeom prst="rect">
            <a:avLst/>
          </a:prstGeom>
          <a:noFill/>
        </p:spPr>
        <p:txBody>
          <a:bodyPr wrap="square" rtlCol="0">
            <a:spAutoFit/>
          </a:bodyPr>
          <a:lstStyle/>
          <a:p>
            <a:r>
              <a:rPr lang="en-GB" b="1" dirty="0">
                <a:solidFill>
                  <a:prstClr val="black"/>
                </a:solidFill>
              </a:rPr>
              <a:t>Dan Kuykendall </a:t>
            </a:r>
            <a:r>
              <a:rPr lang="en-GB" dirty="0">
                <a:solidFill>
                  <a:prstClr val="black"/>
                </a:solidFill>
              </a:rPr>
              <a:t>Senior Director, </a:t>
            </a:r>
            <a:r>
              <a:rPr lang="en-GB" dirty="0" smtClean="0">
                <a:solidFill>
                  <a:prstClr val="black"/>
                </a:solidFill>
              </a:rPr>
              <a:t>Application </a:t>
            </a:r>
            <a:r>
              <a:rPr lang="en-GB" dirty="0">
                <a:solidFill>
                  <a:prstClr val="black"/>
                </a:solidFill>
              </a:rPr>
              <a:t>Security Products, Rapid 7</a:t>
            </a:r>
          </a:p>
        </p:txBody>
      </p:sp>
      <p:pic>
        <p:nvPicPr>
          <p:cNvPr id="29" name="Picture 2" descr="N:\Electronics\Infosecurity Magazine\Editorial\Mike\Webinars\Rapid7\195c06a0-ae07-46d4-9a60-2d79019b9f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5812" y="3789040"/>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3" descr="N:\Electronics\Infosecurity Magazine\Editorial\Mike\Webinars\Rapid7\8164ebcb-a4fc-4d4e-aacc-e45123184be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609133"/>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N:\Electronics\Infosecurity Magazine\Editorial\Mike\Webinars\Rapid7\af5f8473-88ed-4fba-b4b7-7e8086a9947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812" y="5441404"/>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N:\Electronics\Infosecurity Magazine\Editorial\Mike\Webinars\Rapid7\3f4134fb-419b-43b9-9470-b2cfb149c07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6216" y="1916832"/>
            <a:ext cx="11906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358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16718" y="1763306"/>
            <a:ext cx="7118029" cy="646331"/>
          </a:xfrm>
          <a:prstGeom prst="rect">
            <a:avLst/>
          </a:prstGeom>
          <a:noFill/>
        </p:spPr>
        <p:txBody>
          <a:bodyPr wrap="square" rtlCol="0">
            <a:spAutoFit/>
          </a:bodyPr>
          <a:lstStyle/>
          <a:p>
            <a:pPr algn="ctr"/>
            <a:endParaRPr lang="en-GB" sz="3600" dirty="0"/>
          </a:p>
        </p:txBody>
      </p:sp>
      <p:sp>
        <p:nvSpPr>
          <p:cNvPr id="3" name="TextBox 2"/>
          <p:cNvSpPr txBox="1"/>
          <p:nvPr/>
        </p:nvSpPr>
        <p:spPr>
          <a:xfrm>
            <a:off x="1043608" y="5517232"/>
            <a:ext cx="6984776" cy="1015663"/>
          </a:xfrm>
          <a:prstGeom prst="rect">
            <a:avLst/>
          </a:prstGeom>
          <a:noFill/>
        </p:spPr>
        <p:txBody>
          <a:bodyPr wrap="square" rtlCol="0">
            <a:spAutoFit/>
          </a:bodyPr>
          <a:lstStyle/>
          <a:p>
            <a:pPr algn="ctr"/>
            <a:r>
              <a:rPr lang="en-GB" sz="2000" b="1" dirty="0">
                <a:hlinkClick r:id="rId2"/>
              </a:rPr>
              <a:t>https://www.infosecurity-magazine.com/webinars</a:t>
            </a:r>
            <a:r>
              <a:rPr lang="en-GB" sz="2000" b="1" dirty="0" smtClean="0">
                <a:hlinkClick r:id="rId2"/>
              </a:rPr>
              <a:t>/</a:t>
            </a:r>
            <a:endParaRPr lang="en-GB" sz="2000" b="1" dirty="0" smtClean="0"/>
          </a:p>
          <a:p>
            <a:pPr algn="ctr"/>
            <a:r>
              <a:rPr lang="en-GB" sz="2000" b="1" dirty="0">
                <a:hlinkClick r:id="rId3"/>
              </a:rPr>
              <a:t>http://www.infosecurity-magazine.com/virtual-conferences</a:t>
            </a:r>
            <a:r>
              <a:rPr lang="en-GB" sz="2000" b="1" dirty="0" smtClean="0">
                <a:hlinkClick r:id="rId3"/>
              </a:rPr>
              <a:t>/</a:t>
            </a:r>
            <a:endParaRPr lang="en-GB" sz="2000" b="1" dirty="0" smtClean="0"/>
          </a:p>
          <a:p>
            <a:pPr algn="ctr"/>
            <a:endParaRPr lang="en-GB" sz="20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TextBox 1"/>
          <p:cNvSpPr txBox="1"/>
          <p:nvPr/>
        </p:nvSpPr>
        <p:spPr>
          <a:xfrm>
            <a:off x="1576859" y="1785010"/>
            <a:ext cx="6120680" cy="707886"/>
          </a:xfrm>
          <a:prstGeom prst="rect">
            <a:avLst/>
          </a:prstGeom>
          <a:noFill/>
        </p:spPr>
        <p:txBody>
          <a:bodyPr wrap="square" rtlCol="0">
            <a:spAutoFit/>
          </a:bodyPr>
          <a:lstStyle/>
          <a:p>
            <a:pPr algn="ctr"/>
            <a:r>
              <a:rPr lang="en-GB" sz="4000" dirty="0" smtClean="0"/>
              <a:t>Thank you for attending</a:t>
            </a:r>
            <a:endParaRPr lang="en-GB" sz="4000" dirty="0"/>
          </a:p>
        </p:txBody>
      </p:sp>
      <p:sp>
        <p:nvSpPr>
          <p:cNvPr id="11" name="TextBox 10"/>
          <p:cNvSpPr txBox="1"/>
          <p:nvPr/>
        </p:nvSpPr>
        <p:spPr>
          <a:xfrm>
            <a:off x="539552" y="2492896"/>
            <a:ext cx="8064896" cy="5170646"/>
          </a:xfrm>
          <a:prstGeom prst="rect">
            <a:avLst/>
          </a:prstGeom>
          <a:noFill/>
        </p:spPr>
        <p:txBody>
          <a:bodyPr wrap="square" rtlCol="0">
            <a:spAutoFit/>
          </a:bodyPr>
          <a:lstStyle/>
          <a:p>
            <a:pPr algn="ctr">
              <a:lnSpc>
                <a:spcPct val="150000"/>
              </a:lnSpc>
            </a:pPr>
            <a:r>
              <a:rPr lang="en-GB" sz="2000" b="1" dirty="0" smtClean="0"/>
              <a:t>Upcoming webinars: </a:t>
            </a:r>
            <a:br>
              <a:rPr lang="en-GB" sz="2000" b="1" dirty="0" smtClean="0"/>
            </a:br>
            <a:r>
              <a:rPr lang="en-GB" sz="2000" dirty="0" smtClean="0"/>
              <a:t>17</a:t>
            </a:r>
            <a:r>
              <a:rPr lang="en-GB" sz="2000" baseline="30000" dirty="0" smtClean="0"/>
              <a:t>th</a:t>
            </a:r>
            <a:r>
              <a:rPr lang="en-GB" sz="2000" dirty="0" smtClean="0"/>
              <a:t> September, </a:t>
            </a:r>
            <a:r>
              <a:rPr lang="en-GB" sz="2000" dirty="0"/>
              <a:t>Locking Down the Internet Of </a:t>
            </a:r>
            <a:r>
              <a:rPr lang="en-GB" sz="2000" dirty="0" smtClean="0"/>
              <a:t>Things</a:t>
            </a:r>
          </a:p>
          <a:p>
            <a:pPr algn="ctr">
              <a:lnSpc>
                <a:spcPct val="150000"/>
              </a:lnSpc>
            </a:pPr>
            <a:r>
              <a:rPr lang="en-GB" sz="2000" dirty="0" smtClean="0"/>
              <a:t>24</a:t>
            </a:r>
            <a:r>
              <a:rPr lang="en-GB" sz="2000" baseline="30000" dirty="0" smtClean="0"/>
              <a:t>th</a:t>
            </a:r>
            <a:r>
              <a:rPr lang="en-GB" sz="2000" dirty="0" smtClean="0"/>
              <a:t> September</a:t>
            </a:r>
            <a:r>
              <a:rPr lang="en-GB" sz="2000" dirty="0" smtClean="0"/>
              <a:t>, </a:t>
            </a:r>
            <a:r>
              <a:rPr lang="en-GB" sz="2000" dirty="0"/>
              <a:t>Data Transfer: Stay in Focus, Stay </a:t>
            </a:r>
            <a:r>
              <a:rPr lang="en-GB" sz="2000" dirty="0" smtClean="0"/>
              <a:t>Secure</a:t>
            </a:r>
          </a:p>
          <a:p>
            <a:pPr algn="ctr">
              <a:lnSpc>
                <a:spcPct val="150000"/>
              </a:lnSpc>
            </a:pPr>
            <a:r>
              <a:rPr lang="en-GB" sz="2000" dirty="0" smtClean="0"/>
              <a:t>8</a:t>
            </a:r>
            <a:r>
              <a:rPr lang="en-GB" sz="2000" baseline="30000" dirty="0" smtClean="0"/>
              <a:t>th</a:t>
            </a:r>
            <a:r>
              <a:rPr lang="en-GB" sz="2000" dirty="0" smtClean="0"/>
              <a:t> October</a:t>
            </a:r>
            <a:r>
              <a:rPr lang="en-GB" sz="2000" dirty="0" smtClean="0"/>
              <a:t>, </a:t>
            </a:r>
            <a:r>
              <a:rPr lang="en-GB" sz="2000" dirty="0"/>
              <a:t>Fighting Cyber-Attacks Through Security </a:t>
            </a:r>
            <a:r>
              <a:rPr lang="en-GB" sz="2000" dirty="0" smtClean="0"/>
              <a:t>Intelligence</a:t>
            </a:r>
          </a:p>
          <a:p>
            <a:pPr algn="ctr">
              <a:lnSpc>
                <a:spcPct val="150000"/>
              </a:lnSpc>
            </a:pPr>
            <a:r>
              <a:rPr lang="en-GB" sz="2000" b="1" dirty="0" smtClean="0"/>
              <a:t>Infosecurity Magazine Autumn Virtual Conference:</a:t>
            </a:r>
          </a:p>
          <a:p>
            <a:pPr algn="ctr">
              <a:lnSpc>
                <a:spcPct val="150000"/>
              </a:lnSpc>
            </a:pPr>
            <a:r>
              <a:rPr lang="en-GB" sz="2000" dirty="0" smtClean="0"/>
              <a:t>29</a:t>
            </a:r>
            <a:r>
              <a:rPr lang="en-GB" sz="2000" baseline="30000" dirty="0" smtClean="0"/>
              <a:t>th</a:t>
            </a:r>
            <a:r>
              <a:rPr lang="en-GB" sz="2000" dirty="0" smtClean="0"/>
              <a:t> &amp; 30</a:t>
            </a:r>
            <a:r>
              <a:rPr lang="en-GB" sz="2000" baseline="30000" dirty="0" smtClean="0"/>
              <a:t>th</a:t>
            </a:r>
            <a:r>
              <a:rPr lang="en-GB" sz="2000" dirty="0" smtClean="0"/>
              <a:t> September, earn up to 10 CPEs</a:t>
            </a:r>
            <a:endParaRPr lang="en-GB" sz="2000" dirty="0"/>
          </a:p>
          <a:p>
            <a:pPr algn="ctr">
              <a:lnSpc>
                <a:spcPct val="150000"/>
              </a:lnSpc>
            </a:pPr>
            <a:endParaRPr lang="en-GB" sz="2000" dirty="0"/>
          </a:p>
          <a:p>
            <a:pPr algn="ctr">
              <a:lnSpc>
                <a:spcPct val="150000"/>
              </a:lnSpc>
            </a:pPr>
            <a:endParaRPr lang="en-GB" sz="2000" dirty="0"/>
          </a:p>
          <a:p>
            <a:pPr algn="ctr">
              <a:lnSpc>
                <a:spcPct val="150000"/>
              </a:lnSpc>
            </a:pPr>
            <a:endParaRPr lang="en-GB" sz="2000" dirty="0"/>
          </a:p>
          <a:p>
            <a:pPr algn="ctr">
              <a:lnSpc>
                <a:spcPct val="150000"/>
              </a:lnSpc>
            </a:pPr>
            <a:endParaRPr lang="en-GB" sz="2000" dirty="0"/>
          </a:p>
          <a:p>
            <a:pPr algn="ctr">
              <a:lnSpc>
                <a:spcPct val="150000"/>
              </a:lnSpc>
            </a:pPr>
            <a:endParaRPr lang="en-GB" sz="2000" dirty="0"/>
          </a:p>
        </p:txBody>
      </p:sp>
    </p:spTree>
    <p:extLst>
      <p:ext uri="{BB962C8B-B14F-4D97-AF65-F5344CB8AC3E}">
        <p14:creationId xmlns:p14="http://schemas.microsoft.com/office/powerpoint/2010/main" val="528764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102013" y="1447800"/>
            <a:ext cx="6596219" cy="1143000"/>
          </a:xfrm>
        </p:spPr>
        <p:txBody>
          <a:bodyPr/>
          <a:lstStyle/>
          <a:p>
            <a:r>
              <a:rPr lang="en-US" dirty="0" smtClean="0"/>
              <a:t>Application security is a key challenge</a:t>
            </a:r>
            <a:endParaRPr lang="en-US" cap="none" dirty="0"/>
          </a:p>
        </p:txBody>
      </p:sp>
      <p:pic>
        <p:nvPicPr>
          <p:cNvPr id="3" name="Picture 2" descr="event_targe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 y="1219200"/>
            <a:ext cx="1747682" cy="2057400"/>
          </a:xfrm>
          <a:prstGeom prst="rect">
            <a:avLst/>
          </a:prstGeom>
        </p:spPr>
      </p:pic>
    </p:spTree>
    <p:extLst>
      <p:ext uri="{BB962C8B-B14F-4D97-AF65-F5344CB8AC3E}">
        <p14:creationId xmlns:p14="http://schemas.microsoft.com/office/powerpoint/2010/main" val="2620700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a:t>Web applications are a primary </a:t>
            </a:r>
            <a:r>
              <a:rPr lang="en-US" sz="3600" dirty="0" smtClean="0"/>
              <a:t>target…</a:t>
            </a:r>
            <a:r>
              <a:rPr lang="en-US" sz="3600" dirty="0"/>
              <a:t/>
            </a:r>
            <a:br>
              <a:rPr lang="en-US" sz="3600" dirty="0"/>
            </a:br>
            <a:endParaRPr lang="en-US" sz="3600" dirty="0"/>
          </a:p>
        </p:txBody>
      </p:sp>
      <p:sp>
        <p:nvSpPr>
          <p:cNvPr id="5" name="Text Placeholder 4"/>
          <p:cNvSpPr>
            <a:spLocks noGrp="1"/>
          </p:cNvSpPr>
          <p:nvPr>
            <p:ph type="body" sz="quarter" idx="17"/>
          </p:nvPr>
        </p:nvSpPr>
        <p:spPr>
          <a:xfrm>
            <a:off x="457201" y="1888365"/>
            <a:ext cx="6235700" cy="2133600"/>
          </a:xfrm>
        </p:spPr>
        <p:txBody>
          <a:bodyPr/>
          <a:lstStyle/>
          <a:p>
            <a:pPr marL="0" indent="0">
              <a:buNone/>
            </a:pPr>
            <a:r>
              <a:rPr lang="en-US" dirty="0" smtClean="0"/>
              <a:t>Accounted </a:t>
            </a:r>
            <a:r>
              <a:rPr lang="en-US" dirty="0"/>
              <a:t>for up to 35% of </a:t>
            </a:r>
            <a:r>
              <a:rPr lang="en-US" dirty="0" smtClean="0"/>
              <a:t>confirmed breaches </a:t>
            </a:r>
            <a:r>
              <a:rPr lang="en-US" dirty="0"/>
              <a:t>in some industries</a:t>
            </a:r>
            <a:r>
              <a:rPr lang="en-US" dirty="0" smtClean="0"/>
              <a:t>.</a:t>
            </a:r>
          </a:p>
          <a:p>
            <a:pPr marL="0" indent="0">
              <a:buNone/>
            </a:pPr>
            <a:endParaRPr lang="en-US" dirty="0"/>
          </a:p>
          <a:p>
            <a:pPr marL="0" indent="0">
              <a:buNone/>
            </a:pPr>
            <a:r>
              <a:rPr lang="en-US" sz="1800" b="1" i="1" dirty="0" smtClean="0">
                <a:solidFill>
                  <a:srgbClr val="EA5709"/>
                </a:solidFill>
                <a:ea typeface="+mj-ea"/>
              </a:rPr>
              <a:t>The </a:t>
            </a:r>
            <a:r>
              <a:rPr lang="en-US" sz="1800" b="1" i="1" dirty="0">
                <a:solidFill>
                  <a:srgbClr val="EA5709"/>
                </a:solidFill>
                <a:ea typeface="+mj-ea"/>
              </a:rPr>
              <a:t>2015 Verizon Data Breach Investigation Report </a:t>
            </a:r>
          </a:p>
          <a:p>
            <a:pPr marL="0" indent="0">
              <a:buNone/>
            </a:pPr>
            <a:endParaRPr lang="en-US" dirty="0"/>
          </a:p>
        </p:txBody>
      </p:sp>
      <p:sp>
        <p:nvSpPr>
          <p:cNvPr id="9" name="Oval 8"/>
          <p:cNvSpPr/>
          <p:nvPr/>
        </p:nvSpPr>
        <p:spPr>
          <a:xfrm>
            <a:off x="6084168" y="1556792"/>
            <a:ext cx="2596444" cy="2596444"/>
          </a:xfrm>
          <a:prstGeom prst="ellipse">
            <a:avLst/>
          </a:prstGeom>
          <a:noFill/>
          <a:ln w="2540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4099D4"/>
                </a:solidFill>
              </a:rPr>
              <a:t>  </a:t>
            </a:r>
            <a:endParaRPr lang="en-US" dirty="0">
              <a:solidFill>
                <a:srgbClr val="4099D4"/>
              </a:solidFill>
            </a:endParaRPr>
          </a:p>
        </p:txBody>
      </p:sp>
      <p:sp>
        <p:nvSpPr>
          <p:cNvPr id="10" name="TextBox 9"/>
          <p:cNvSpPr txBox="1"/>
          <p:nvPr/>
        </p:nvSpPr>
        <p:spPr>
          <a:xfrm>
            <a:off x="6200258" y="2177904"/>
            <a:ext cx="2444811" cy="1354217"/>
          </a:xfrm>
          <a:prstGeom prst="rect">
            <a:avLst/>
          </a:prstGeom>
          <a:noFill/>
        </p:spPr>
        <p:txBody>
          <a:bodyPr wrap="square" rtlCol="0">
            <a:spAutoFit/>
          </a:bodyPr>
          <a:lstStyle/>
          <a:p>
            <a:pPr algn="ctr"/>
            <a:r>
              <a:rPr lang="en-US" sz="8000" dirty="0">
                <a:solidFill>
                  <a:schemeClr val="accent5"/>
                </a:solidFill>
                <a:latin typeface="Arial" panose="020B0604020202020204" pitchFamily="34" charset="0"/>
                <a:cs typeface="Arial" panose="020B0604020202020204" pitchFamily="34" charset="0"/>
              </a:rPr>
              <a:t>35%</a:t>
            </a:r>
          </a:p>
        </p:txBody>
      </p:sp>
      <p:sp>
        <p:nvSpPr>
          <p:cNvPr id="11" name="TextBox 10"/>
          <p:cNvSpPr txBox="1"/>
          <p:nvPr/>
        </p:nvSpPr>
        <p:spPr>
          <a:xfrm>
            <a:off x="251520" y="6372036"/>
            <a:ext cx="1756573" cy="369332"/>
          </a:xfrm>
          <a:prstGeom prst="rect">
            <a:avLst/>
          </a:prstGeom>
          <a:solidFill>
            <a:schemeClr val="bg1"/>
          </a:solidFill>
        </p:spPr>
        <p:txBody>
          <a:bodyPr wrap="square" rtlCol="0">
            <a:spAutoFit/>
          </a:bodyPr>
          <a:lstStyle/>
          <a:p>
            <a:endParaRPr lang="en-US" dirty="0"/>
          </a:p>
        </p:txBody>
      </p:sp>
      <p:pic>
        <p:nvPicPr>
          <p:cNvPr id="9218" name="Picture 2" descr="N:\Electronics\Infosecurity Magazine\Editorial\Mike\Webinars\Rapid7\3f4134fb-419b-43b9-9470-b2cfb149c0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165304"/>
            <a:ext cx="11906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89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 why is </a:t>
            </a:r>
            <a:r>
              <a:rPr lang="en-US" sz="3200" dirty="0"/>
              <a:t>a</a:t>
            </a:r>
            <a:r>
              <a:rPr lang="en-US" sz="3200" dirty="0" smtClean="0"/>
              <a:t>pplication </a:t>
            </a:r>
            <a:r>
              <a:rPr lang="en-US" sz="3200" dirty="0"/>
              <a:t>s</a:t>
            </a:r>
            <a:r>
              <a:rPr lang="en-US" sz="3200" dirty="0" smtClean="0"/>
              <a:t>ecurity so hard?</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982" y="2246127"/>
            <a:ext cx="1763786" cy="20769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19470" y="2051597"/>
            <a:ext cx="2848674" cy="227142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7336" y="2104080"/>
            <a:ext cx="2037112" cy="2218948"/>
          </a:xfrm>
          <a:prstGeom prst="rect">
            <a:avLst/>
          </a:prstGeom>
        </p:spPr>
      </p:pic>
      <p:sp>
        <p:nvSpPr>
          <p:cNvPr id="12" name="TextBox 11"/>
          <p:cNvSpPr txBox="1"/>
          <p:nvPr/>
        </p:nvSpPr>
        <p:spPr>
          <a:xfrm>
            <a:off x="2483768" y="5263955"/>
            <a:ext cx="4551881" cy="738660"/>
          </a:xfrm>
          <a:prstGeom prst="rect">
            <a:avLst/>
          </a:prstGeom>
          <a:noFill/>
        </p:spPr>
        <p:txBody>
          <a:bodyPr wrap="none" lIns="121917" tIns="60958" rIns="121917" bIns="60958" rtlCol="0">
            <a:spAutoFit/>
          </a:bodyPr>
          <a:lstStyle/>
          <a:p>
            <a:pPr defTabSz="457200" fontAlgn="base">
              <a:spcBef>
                <a:spcPct val="0"/>
              </a:spcBef>
              <a:spcAft>
                <a:spcPct val="0"/>
              </a:spcAft>
              <a:buClr>
                <a:srgbClr val="000000"/>
              </a:buClr>
              <a:buSzPct val="100000"/>
              <a:buFont typeface="Times New Roman" pitchFamily="16" charset="0"/>
              <a:buNone/>
            </a:pPr>
            <a:r>
              <a:rPr lang="en-US" sz="4000" dirty="0">
                <a:solidFill>
                  <a:srgbClr val="EA5709"/>
                </a:solidFill>
                <a:latin typeface="Arial"/>
                <a:cs typeface="Arial"/>
              </a:rPr>
              <a:t>Constant Evolution</a:t>
            </a:r>
          </a:p>
        </p:txBody>
      </p:sp>
      <p:sp>
        <p:nvSpPr>
          <p:cNvPr id="13" name="Text Placeholder 4"/>
          <p:cNvSpPr txBox="1">
            <a:spLocks/>
          </p:cNvSpPr>
          <p:nvPr/>
        </p:nvSpPr>
        <p:spPr>
          <a:xfrm>
            <a:off x="862914" y="4495754"/>
            <a:ext cx="1145179" cy="595481"/>
          </a:xfrm>
          <a:prstGeom prst="rect">
            <a:avLst/>
          </a:prstGeom>
        </p:spPr>
        <p:txBody>
          <a:bodyPr vert="horz" lIns="0" tIns="60958" rIns="0" bIns="60958"/>
          <a:lstStyle>
            <a:lvl1pPr marL="182880" indent="-182880" algn="l" defTabSz="457200" rtl="0" eaLnBrk="1" latinLnBrk="0" hangingPunct="1">
              <a:spcBef>
                <a:spcPts val="1200"/>
              </a:spcBef>
              <a:buClr>
                <a:srgbClr val="BFD730"/>
              </a:buClr>
              <a:buSzPct val="150000"/>
              <a:buFont typeface="Arial"/>
              <a:buChar char="•"/>
              <a:defRPr sz="1800" kern="1200" cap="none">
                <a:solidFill>
                  <a:schemeClr val="tx1"/>
                </a:solidFill>
                <a:latin typeface="+mj-lt"/>
                <a:ea typeface="+mn-ea"/>
                <a:cs typeface="DINOT" panose="020B0504020101020102" pitchFamily="34" charset="0"/>
              </a:defRPr>
            </a:lvl1pPr>
            <a:lvl2pPr marL="685800" indent="-228600" algn="l" defTabSz="457200" rtl="0" eaLnBrk="1" latinLnBrk="0" hangingPunct="1">
              <a:spcBef>
                <a:spcPct val="20000"/>
              </a:spcBef>
              <a:buFont typeface="Arial"/>
              <a:buChar char="–"/>
              <a:defRPr sz="1600" kern="1200">
                <a:solidFill>
                  <a:schemeClr val="tx1"/>
                </a:solidFill>
                <a:latin typeface="+mj-lt"/>
                <a:ea typeface="+mn-ea"/>
                <a:cs typeface="DINOT" panose="020B0504020101020102"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Aft>
                <a:spcPct val="0"/>
              </a:spcAft>
              <a:buFont typeface="Arial"/>
              <a:buNone/>
            </a:pPr>
            <a:r>
              <a:rPr lang="en-US" smtClean="0">
                <a:solidFill>
                  <a:srgbClr val="EA5709"/>
                </a:solidFill>
              </a:rPr>
              <a:t>Attackers</a:t>
            </a:r>
            <a:endParaRPr lang="en-US" dirty="0" smtClean="0">
              <a:solidFill>
                <a:srgbClr val="EA5709"/>
              </a:solidFill>
            </a:endParaRPr>
          </a:p>
        </p:txBody>
      </p:sp>
      <p:sp>
        <p:nvSpPr>
          <p:cNvPr id="14" name="Text Placeholder 4"/>
          <p:cNvSpPr txBox="1">
            <a:spLocks/>
          </p:cNvSpPr>
          <p:nvPr/>
        </p:nvSpPr>
        <p:spPr>
          <a:xfrm>
            <a:off x="3719538" y="4495754"/>
            <a:ext cx="1145179" cy="595481"/>
          </a:xfrm>
          <a:prstGeom prst="rect">
            <a:avLst/>
          </a:prstGeom>
        </p:spPr>
        <p:txBody>
          <a:bodyPr vert="horz" lIns="0" tIns="60958" rIns="0" bIns="60958"/>
          <a:lstStyle>
            <a:lvl1pPr marL="182880" indent="-182880" algn="l" defTabSz="457200" rtl="0" eaLnBrk="1" latinLnBrk="0" hangingPunct="1">
              <a:spcBef>
                <a:spcPts val="1200"/>
              </a:spcBef>
              <a:buClr>
                <a:srgbClr val="BFD730"/>
              </a:buClr>
              <a:buSzPct val="150000"/>
              <a:buFont typeface="Arial"/>
              <a:buChar char="•"/>
              <a:defRPr sz="1800" kern="1200" cap="none">
                <a:solidFill>
                  <a:schemeClr val="tx1"/>
                </a:solidFill>
                <a:latin typeface="+mj-lt"/>
                <a:ea typeface="+mn-ea"/>
                <a:cs typeface="DINOT" panose="020B0504020101020102" pitchFamily="34" charset="0"/>
              </a:defRPr>
            </a:lvl1pPr>
            <a:lvl2pPr marL="685800" indent="-228600" algn="l" defTabSz="457200" rtl="0" eaLnBrk="1" latinLnBrk="0" hangingPunct="1">
              <a:spcBef>
                <a:spcPct val="20000"/>
              </a:spcBef>
              <a:buFont typeface="Arial"/>
              <a:buChar char="–"/>
              <a:defRPr sz="1600" kern="1200">
                <a:solidFill>
                  <a:schemeClr val="tx1"/>
                </a:solidFill>
                <a:latin typeface="+mj-lt"/>
                <a:ea typeface="+mn-ea"/>
                <a:cs typeface="DINOT" panose="020B0504020101020102"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Aft>
                <a:spcPct val="0"/>
              </a:spcAft>
              <a:buFont typeface="Arial"/>
              <a:buNone/>
            </a:pPr>
            <a:r>
              <a:rPr lang="en-US" dirty="0" smtClean="0">
                <a:solidFill>
                  <a:srgbClr val="EA5709"/>
                </a:solidFill>
              </a:rPr>
              <a:t>Attacks</a:t>
            </a:r>
          </a:p>
        </p:txBody>
      </p:sp>
      <p:sp>
        <p:nvSpPr>
          <p:cNvPr id="15" name="Text Placeholder 4"/>
          <p:cNvSpPr txBox="1">
            <a:spLocks/>
          </p:cNvSpPr>
          <p:nvPr/>
        </p:nvSpPr>
        <p:spPr>
          <a:xfrm>
            <a:off x="6745210" y="4495754"/>
            <a:ext cx="1415144" cy="595481"/>
          </a:xfrm>
          <a:prstGeom prst="rect">
            <a:avLst/>
          </a:prstGeom>
        </p:spPr>
        <p:txBody>
          <a:bodyPr vert="horz" lIns="0" tIns="60958" rIns="0" bIns="60958"/>
          <a:lstStyle>
            <a:lvl1pPr marL="182880" indent="-182880" algn="l" defTabSz="457200" rtl="0" eaLnBrk="1" latinLnBrk="0" hangingPunct="1">
              <a:spcBef>
                <a:spcPts val="1200"/>
              </a:spcBef>
              <a:buClr>
                <a:srgbClr val="BFD730"/>
              </a:buClr>
              <a:buSzPct val="150000"/>
              <a:buFont typeface="Arial"/>
              <a:buChar char="•"/>
              <a:defRPr sz="1800" kern="1200" cap="none">
                <a:solidFill>
                  <a:schemeClr val="tx1"/>
                </a:solidFill>
                <a:latin typeface="+mj-lt"/>
                <a:ea typeface="+mn-ea"/>
                <a:cs typeface="DINOT" panose="020B0504020101020102" pitchFamily="34" charset="0"/>
              </a:defRPr>
            </a:lvl1pPr>
            <a:lvl2pPr marL="685800" indent="-228600" algn="l" defTabSz="457200" rtl="0" eaLnBrk="1" latinLnBrk="0" hangingPunct="1">
              <a:spcBef>
                <a:spcPct val="20000"/>
              </a:spcBef>
              <a:buFont typeface="Arial"/>
              <a:buChar char="–"/>
              <a:defRPr sz="1600" kern="1200">
                <a:solidFill>
                  <a:schemeClr val="tx1"/>
                </a:solidFill>
                <a:latin typeface="+mj-lt"/>
                <a:ea typeface="+mn-ea"/>
                <a:cs typeface="DINOT" panose="020B0504020101020102"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base">
              <a:spcAft>
                <a:spcPct val="0"/>
              </a:spcAft>
              <a:buFont typeface="Arial"/>
              <a:buNone/>
            </a:pPr>
            <a:r>
              <a:rPr lang="en-US" dirty="0" smtClean="0">
                <a:solidFill>
                  <a:srgbClr val="EA5709"/>
                </a:solidFill>
              </a:rPr>
              <a:t>Applications</a:t>
            </a:r>
          </a:p>
        </p:txBody>
      </p:sp>
      <p:sp>
        <p:nvSpPr>
          <p:cNvPr id="5" name="TextBox 4"/>
          <p:cNvSpPr txBox="1"/>
          <p:nvPr/>
        </p:nvSpPr>
        <p:spPr>
          <a:xfrm>
            <a:off x="251520" y="6372036"/>
            <a:ext cx="1756573" cy="369332"/>
          </a:xfrm>
          <a:prstGeom prst="rect">
            <a:avLst/>
          </a:prstGeom>
          <a:solidFill>
            <a:schemeClr val="bg1"/>
          </a:solidFill>
        </p:spPr>
        <p:txBody>
          <a:bodyPr wrap="square" rtlCol="0">
            <a:spAutoFit/>
          </a:bodyPr>
          <a:lstStyle/>
          <a:p>
            <a:endParaRPr lang="en-US" dirty="0"/>
          </a:p>
        </p:txBody>
      </p:sp>
      <p:pic>
        <p:nvPicPr>
          <p:cNvPr id="16" name="Picture 2" descr="N:\Electronics\Infosecurity Magazine\Editorial\Mike\Webinars\Rapid7\3f4134fb-419b-43b9-9470-b2cfb149c07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6147767"/>
            <a:ext cx="1190625"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846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J">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ver Title Master">
  <a:themeElements>
    <a:clrScheme name="Custom 1">
      <a:dk1>
        <a:sysClr val="windowText" lastClr="000000"/>
      </a:dk1>
      <a:lt1>
        <a:sysClr val="window" lastClr="FFFFFF"/>
      </a:lt1>
      <a:dk2>
        <a:srgbClr val="CC242E"/>
      </a:dk2>
      <a:lt2>
        <a:srgbClr val="EEECE1"/>
      </a:lt2>
      <a:accent1>
        <a:srgbClr val="CC242E"/>
      </a:accent1>
      <a:accent2>
        <a:srgbClr val="F26327"/>
      </a:accent2>
      <a:accent3>
        <a:srgbClr val="F4AA1C"/>
      </a:accent3>
      <a:accent4>
        <a:srgbClr val="74040A"/>
      </a:accent4>
      <a:accent5>
        <a:srgbClr val="999999"/>
      </a:accent5>
      <a:accent6>
        <a:srgbClr val="000000"/>
      </a:accent6>
      <a:hlink>
        <a:srgbClr val="AA040A"/>
      </a:hlink>
      <a:folHlink>
        <a:srgbClr val="FF8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ESG Presentation Template 16x9">
  <a:themeElements>
    <a:clrScheme name="ESG Palette">
      <a:dk1>
        <a:sysClr val="windowText" lastClr="000000"/>
      </a:dk1>
      <a:lt1>
        <a:sysClr val="window" lastClr="FFFFFF"/>
      </a:lt1>
      <a:dk2>
        <a:srgbClr val="333333"/>
      </a:dk2>
      <a:lt2>
        <a:srgbClr val="EEECE1"/>
      </a:lt2>
      <a:accent1>
        <a:srgbClr val="17375D"/>
      </a:accent1>
      <a:accent2>
        <a:srgbClr val="FFCC00"/>
      </a:accent2>
      <a:accent3>
        <a:srgbClr val="9BBB59"/>
      </a:accent3>
      <a:accent4>
        <a:srgbClr val="E46D0A"/>
      </a:accent4>
      <a:accent5>
        <a:srgbClr val="4BACC6"/>
      </a:accent5>
      <a:accent6>
        <a:srgbClr val="8064A2"/>
      </a:accent6>
      <a:hlink>
        <a:srgbClr val="E6B9B8"/>
      </a:hlink>
      <a:folHlink>
        <a:srgbClr val="4F622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7375D"/>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NTO Titl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entury Gothic"/>
        <a:ea typeface="ＭＳ Ｐゴシック"/>
        <a:cs typeface=""/>
      </a:majorFont>
      <a:minorFont>
        <a:latin typeface="Lucida Sans Unico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Unicode"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Unicode"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NTO Theme">
  <a:themeElements>
    <a:clrScheme name="Rapid7 v3">
      <a:dk1>
        <a:srgbClr val="000000"/>
      </a:dk1>
      <a:lt1>
        <a:srgbClr val="FFFFFF"/>
      </a:lt1>
      <a:dk2>
        <a:srgbClr val="767676"/>
      </a:dk2>
      <a:lt2>
        <a:srgbClr val="A11F84"/>
      </a:lt2>
      <a:accent1>
        <a:srgbClr val="EA5709"/>
      </a:accent1>
      <a:accent2>
        <a:srgbClr val="F4A212"/>
      </a:accent2>
      <a:accent3>
        <a:srgbClr val="84BD00"/>
      </a:accent3>
      <a:accent4>
        <a:srgbClr val="2D823F"/>
      </a:accent4>
      <a:accent5>
        <a:srgbClr val="278CC4"/>
      </a:accent5>
      <a:accent6>
        <a:srgbClr val="005CAB"/>
      </a:accent6>
      <a:hlink>
        <a:srgbClr val="4099D4"/>
      </a:hlink>
      <a:folHlink>
        <a:srgbClr val="4099D4"/>
      </a:folHlink>
    </a:clrScheme>
    <a:fontScheme name="Office Them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Unicode"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Lucida Sans Unicode"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G Theme">
  <a:themeElements>
    <a:clrScheme name="DG Color Palette">
      <a:dk1>
        <a:sysClr val="windowText" lastClr="000000"/>
      </a:dk1>
      <a:lt1>
        <a:srgbClr val="F2F2F2"/>
      </a:lt1>
      <a:dk2>
        <a:srgbClr val="3B4C5C"/>
      </a:dk2>
      <a:lt2>
        <a:srgbClr val="E7E7E7"/>
      </a:lt2>
      <a:accent1>
        <a:srgbClr val="002F5D"/>
      </a:accent1>
      <a:accent2>
        <a:srgbClr val="9C2539"/>
      </a:accent2>
      <a:accent3>
        <a:srgbClr val="4DA97B"/>
      </a:accent3>
      <a:accent4>
        <a:srgbClr val="4D4D4D"/>
      </a:accent4>
      <a:accent5>
        <a:srgbClr val="4057B4"/>
      </a:accent5>
      <a:accent6>
        <a:srgbClr val="CA4E00"/>
      </a:accent6>
      <a:hlink>
        <a:srgbClr val="4057B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G Template" id="{3BD6B044-6511-462F-B016-D2ED9ABB5A94}" vid="{3BDA67B6-A6C8-4B8D-8779-0C3DC2D4E910}"/>
    </a:ext>
  </a:extLst>
</a:theme>
</file>

<file path=docProps/app.xml><?xml version="1.0" encoding="utf-8"?>
<Properties xmlns="http://schemas.openxmlformats.org/officeDocument/2006/extended-properties" xmlns:vt="http://schemas.openxmlformats.org/officeDocument/2006/docPropsVTypes">
  <TotalTime>1740</TotalTime>
  <Words>3732</Words>
  <Application>Microsoft Office PowerPoint</Application>
  <PresentationFormat>On-screen Show (4:3)</PresentationFormat>
  <Paragraphs>630</Paragraphs>
  <Slides>63</Slides>
  <Notes>30</Notes>
  <HiddenSlides>0</HiddenSlides>
  <MMClips>0</MMClips>
  <ScaleCrop>false</ScaleCrop>
  <HeadingPairs>
    <vt:vector size="4" baseType="variant">
      <vt:variant>
        <vt:lpstr>Theme</vt:lpstr>
      </vt:variant>
      <vt:variant>
        <vt:i4>11</vt:i4>
      </vt:variant>
      <vt:variant>
        <vt:lpstr>Slide Titles</vt:lpstr>
      </vt:variant>
      <vt:variant>
        <vt:i4>63</vt:i4>
      </vt:variant>
    </vt:vector>
  </HeadingPairs>
  <TitlesOfParts>
    <vt:vector size="74" baseType="lpstr">
      <vt:lpstr>Office Theme</vt:lpstr>
      <vt:lpstr>DJ</vt:lpstr>
      <vt:lpstr>Cover Title Master</vt:lpstr>
      <vt:lpstr>ESG Presentation Template 16x9</vt:lpstr>
      <vt:lpstr>4_Office Theme</vt:lpstr>
      <vt:lpstr>NTO Title Theme</vt:lpstr>
      <vt:lpstr>NTO Theme</vt:lpstr>
      <vt:lpstr>2_Office Theme</vt:lpstr>
      <vt:lpstr>DG Theme</vt:lpstr>
      <vt:lpstr>3_Office Theme</vt:lpstr>
      <vt:lpstr>5_Office Theme</vt:lpstr>
      <vt:lpstr>PowerPoint Presentation</vt:lpstr>
      <vt:lpstr>PowerPoint Presentation</vt:lpstr>
      <vt:lpstr>PowerPoint Presentation</vt:lpstr>
      <vt:lpstr>PowerPoint Presentation</vt:lpstr>
      <vt:lpstr>Introductions</vt:lpstr>
      <vt:lpstr>Who was NT OBJECTives?</vt:lpstr>
      <vt:lpstr>Application security is a key challenge</vt:lpstr>
      <vt:lpstr>Web applications are a primary target… </vt:lpstr>
      <vt:lpstr>So, why is application security so hard?</vt:lpstr>
      <vt:lpstr>Why don’t existing tools solve these challenges?</vt:lpstr>
      <vt:lpstr>Plenty of free attacking tools</vt:lpstr>
      <vt:lpstr>Attacking is the easy part</vt:lpstr>
      <vt:lpstr>You can’t attack what you can’t see</vt:lpstr>
      <vt:lpstr>Know Your WEAK Points  Coverage for Modern Applications</vt:lpstr>
      <vt:lpstr>Coverage for Modern Technologies</vt:lpstr>
      <vt:lpstr>Coverage for Modern Technologies</vt:lpstr>
      <vt:lpstr>Coverage for Modern Technologies</vt:lpstr>
      <vt:lpstr>Crawling modern applications</vt:lpstr>
      <vt:lpstr>Coverage for Modern Applications</vt:lpstr>
      <vt:lpstr>Scanning Traditional Web Apps</vt:lpstr>
      <vt:lpstr>PowerPoint Presentation</vt:lpstr>
      <vt:lpstr>Coverage for Modern Applications</vt:lpstr>
      <vt:lpstr>Universal Translator increases coverage,  decreases false negatives</vt:lpstr>
      <vt:lpstr>Coverage for Modern Technologies</vt:lpstr>
      <vt:lpstr>Coverage for Modern Technologies</vt:lpstr>
      <vt:lpstr>Coverage for Modern Technologies</vt:lpstr>
      <vt:lpstr>Summary</vt:lpstr>
      <vt:lpstr>PowerPoint Presentation</vt:lpstr>
      <vt:lpstr>PowerPoint Presentation</vt:lpstr>
      <vt:lpstr>Modernizing Your Application Security Program  Dan Cornell @danielcornell</vt:lpstr>
      <vt:lpstr>My Background</vt:lpstr>
      <vt:lpstr>Denim Group Background</vt:lpstr>
      <vt:lpstr>So You Want To Roll Out a Software Security Program?</vt:lpstr>
      <vt:lpstr>Challenges Rolling Out Software Security Programs</vt:lpstr>
      <vt:lpstr>Now You Need to MODERNIZE Your Program</vt:lpstr>
      <vt:lpstr>PowerPoint Presentation</vt:lpstr>
      <vt:lpstr>[Translation]</vt:lpstr>
      <vt:lpstr>What Is Your Software Attack Surface?</vt:lpstr>
      <vt:lpstr>What Is Your Software Attack Surface?</vt:lpstr>
      <vt:lpstr>What Is Your Software Attack Surface?</vt:lpstr>
      <vt:lpstr>What Is Your Software Attack Surface?</vt:lpstr>
      <vt:lpstr>Value and Risk Are Not Equally Distributed</vt:lpstr>
      <vt:lpstr>Do Not Treat All Applications the Same</vt:lpstr>
      <vt:lpstr>The Question of Coverage</vt:lpstr>
      <vt:lpstr>What Goes Into An Application Test?</vt:lpstr>
      <vt:lpstr>What Goes Into An Application Test?</vt:lpstr>
      <vt:lpstr>What Goes Into An Application Test?</vt:lpstr>
      <vt:lpstr>What Goes Into An Application Test?</vt:lpstr>
      <vt:lpstr>What Goes Into An Application Test?</vt:lpstr>
      <vt:lpstr>What Goes Into An Application Test?</vt:lpstr>
      <vt:lpstr>Application Testing “Modern” Applications</vt:lpstr>
      <vt:lpstr>Questions / Contact Information</vt:lpstr>
      <vt:lpstr>PowerPoint Presentation</vt:lpstr>
      <vt:lpstr>PowerPoint Presentation</vt:lpstr>
      <vt:lpstr>Resources/Approaches for Modernizing</vt:lpstr>
      <vt:lpstr>Approaches</vt:lpstr>
      <vt:lpstr>Analysis</vt:lpstr>
      <vt:lpstr>Analysis (cont)</vt:lpstr>
      <vt:lpstr>Platform</vt:lpstr>
      <vt:lpstr>Environment</vt:lpstr>
      <vt:lpstr>Contact</vt:lpstr>
      <vt:lpstr>PowerPoint Presentation</vt:lpstr>
      <vt:lpstr>PowerPoint Presentation</vt:lpstr>
    </vt:vector>
  </TitlesOfParts>
  <Company>Reed Exhibitions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change employee security behaviour</dc:title>
  <dc:creator>Harper, Rebecca (RX)</dc:creator>
  <cp:lastModifiedBy>Hine, Michael (RX)</cp:lastModifiedBy>
  <cp:revision>64</cp:revision>
  <cp:lastPrinted>2015-06-25T14:09:34Z</cp:lastPrinted>
  <dcterms:created xsi:type="dcterms:W3CDTF">2012-11-29T22:44:46Z</dcterms:created>
  <dcterms:modified xsi:type="dcterms:W3CDTF">2015-09-10T10:15:58Z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How to change employee security behaviour</vt:lpwstr>
  </property>
  <property fmtid="{D5CDD505-2E9C-101B-9397-08002B2CF9AE}" pid="3" name="SlideDescription">
    <vt:lpwstr/>
  </property>
</Properties>
</file>