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1" r:id="rId3"/>
    <p:sldMasterId id="2147483748" r:id="rId4"/>
    <p:sldMasterId id="2147483760" r:id="rId5"/>
    <p:sldMasterId id="2147483772" r:id="rId6"/>
    <p:sldMasterId id="2147483784" r:id="rId7"/>
    <p:sldMasterId id="2147483797" r:id="rId8"/>
    <p:sldMasterId id="2147483809" r:id="rId9"/>
  </p:sldMasterIdLst>
  <p:notesMasterIdLst>
    <p:notesMasterId r:id="rId49"/>
  </p:notesMasterIdLst>
  <p:handoutMasterIdLst>
    <p:handoutMasterId r:id="rId50"/>
  </p:handoutMasterIdLst>
  <p:sldIdLst>
    <p:sldId id="256" r:id="rId10"/>
    <p:sldId id="257" r:id="rId11"/>
    <p:sldId id="259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271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283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34" r:id="rId48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26" autoAdjust="0"/>
  </p:normalViewPr>
  <p:slideViewPr>
    <p:cSldViewPr>
      <p:cViewPr>
        <p:scale>
          <a:sx n="120" d="100"/>
          <a:sy n="120" d="100"/>
        </p:scale>
        <p:origin x="-137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090AA-8E65-45E6-9D38-221EE04FC01A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5" csCatId="accent6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25F4502B-252C-4895-9BC0-0816C5EA76BC}">
      <dgm:prSet phldrT="[Text]"/>
      <dgm:spPr>
        <a:noFill/>
        <a:ln>
          <a:noFill/>
        </a:ln>
        <a:effectLst/>
        <a:sp3d/>
      </dgm:spPr>
      <dgm:t>
        <a:bodyPr/>
        <a:lstStyle/>
        <a:p>
          <a:r>
            <a:rPr lang="en-GB" b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Ad hoc and Informal </a:t>
          </a:r>
        </a:p>
      </dgm:t>
    </dgm:pt>
    <dgm:pt modelId="{8EB8542A-CBE2-4075-89C7-D78A3F3ECC02}" type="parTrans" cxnId="{727E18EB-E983-4D55-825E-09A71A70F14E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F2552C82-5B5E-4D62-8F56-FA046133CBC9}" type="sibTrans" cxnId="{727E18EB-E983-4D55-825E-09A71A70F14E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D890C99B-E07F-43B4-90A3-045FB00F258F}">
      <dgm:prSet phldrT="[Text]"/>
      <dgm:spPr>
        <a:noFill/>
        <a:ln>
          <a:noFill/>
        </a:ln>
        <a:effectLst/>
        <a:sp3d/>
      </dgm:spPr>
      <dgm:t>
        <a:bodyPr/>
        <a:lstStyle/>
        <a:p>
          <a:r>
            <a:rPr lang="en-GB" b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Planned and Tracked</a:t>
          </a:r>
        </a:p>
      </dgm:t>
    </dgm:pt>
    <dgm:pt modelId="{F3E08901-00EA-434C-8CDF-5A1D19334F78}" type="parTrans" cxnId="{ECA39A77-E54E-47DF-A98E-B43563F3B79A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AA103BC5-0F19-4BA1-B162-7AF1451B8CBC}" type="sibTrans" cxnId="{ECA39A77-E54E-47DF-A98E-B43563F3B79A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2B3897FD-F8D2-4864-8DB9-C079286DB9F6}">
      <dgm:prSet phldrT="[Text]"/>
      <dgm:spPr>
        <a:noFill/>
        <a:ln>
          <a:noFill/>
        </a:ln>
        <a:effectLst/>
        <a:sp3d/>
      </dgm:spPr>
      <dgm:t>
        <a:bodyPr/>
        <a:lstStyle/>
        <a:p>
          <a:r>
            <a:rPr lang="en-GB" b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Defined and Institutionalized</a:t>
          </a:r>
        </a:p>
      </dgm:t>
    </dgm:pt>
    <dgm:pt modelId="{22662B34-DD64-43FE-9017-F1473332368F}" type="parTrans" cxnId="{16518214-8B40-4A98-B58C-3989B10C607E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283E7AF6-012E-49D3-A472-9835B02DE212}" type="sibTrans" cxnId="{16518214-8B40-4A98-B58C-3989B10C607E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99357C3D-6613-4C0F-8FCB-90FCB92D88E9}">
      <dgm:prSet phldrT="[Text]"/>
      <dgm:spPr>
        <a:noFill/>
        <a:ln>
          <a:noFill/>
        </a:ln>
        <a:effectLst/>
        <a:sp3d/>
      </dgm:spPr>
      <dgm:t>
        <a:bodyPr/>
        <a:lstStyle/>
        <a:p>
          <a:r>
            <a:rPr lang="en-GB" b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Managed and Measured</a:t>
          </a:r>
        </a:p>
      </dgm:t>
    </dgm:pt>
    <dgm:pt modelId="{353A8EA0-0618-419D-8076-14DDCDFE606D}" type="parTrans" cxnId="{772D957B-C8E0-47C3-8F8D-9C384C6CF0CD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A9FCFDA7-2225-4AFB-8D50-269546B52A1E}" type="sibTrans" cxnId="{772D957B-C8E0-47C3-8F8D-9C384C6CF0CD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81DAB453-3C5C-4C3A-9FA2-88F75E9935BA}">
      <dgm:prSet phldrT="[Text]"/>
      <dgm:spPr>
        <a:noFill/>
        <a:ln>
          <a:noFill/>
        </a:ln>
        <a:effectLst/>
        <a:sp3d/>
      </dgm:spPr>
      <dgm:t>
        <a:bodyPr/>
        <a:lstStyle/>
        <a:p>
          <a:r>
            <a:rPr lang="en-GB" b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Optimizing and Agile</a:t>
          </a:r>
        </a:p>
      </dgm:t>
    </dgm:pt>
    <dgm:pt modelId="{C696F6FE-C208-473A-9D28-44F16F822ECD}" type="parTrans" cxnId="{827B1BC2-7307-4FEF-910A-B396F7DDD2A0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76803A01-31CE-4004-A756-7B11FB00A1FF}" type="sibTrans" cxnId="{827B1BC2-7307-4FEF-910A-B396F7DDD2A0}">
      <dgm:prSet/>
      <dgm:spPr/>
      <dgm:t>
        <a:bodyPr/>
        <a:lstStyle/>
        <a:p>
          <a:endParaRPr lang="en-GB" b="0">
            <a:solidFill>
              <a:srgbClr val="7030A0"/>
            </a:solidFill>
          </a:endParaRPr>
        </a:p>
      </dgm:t>
    </dgm:pt>
    <dgm:pt modelId="{2BFEEAFF-B8EB-4EE6-B5D6-E9E5C43BE716}" type="pres">
      <dgm:prSet presAssocID="{272090AA-8E65-45E6-9D38-221EE04FC0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2AB0188-E8EB-4287-AAF2-9BEA26A3AFB7}" type="pres">
      <dgm:prSet presAssocID="{25F4502B-252C-4895-9BC0-0816C5EA76BC}" presName="composite" presStyleCnt="0"/>
      <dgm:spPr>
        <a:sp3d/>
      </dgm:spPr>
      <dgm:t>
        <a:bodyPr/>
        <a:lstStyle/>
        <a:p>
          <a:endParaRPr lang="en-US"/>
        </a:p>
      </dgm:t>
    </dgm:pt>
    <dgm:pt modelId="{ED561AA0-8DF4-47C8-AACB-C2EB19448CE7}" type="pres">
      <dgm:prSet presAssocID="{25F4502B-252C-4895-9BC0-0816C5EA76BC}" presName="LShape" presStyleLbl="alignNode1" presStyleIdx="0" presStyleCnt="9" custLinFactNeighborX="1219" custLinFactNeighborY="4056"/>
      <dgm:spPr>
        <a:xfrm rot="5400000">
          <a:off x="218430" y="1043901"/>
          <a:ext cx="607908" cy="1011545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24A8C7B8-E222-42E6-A54F-6868D93BD990}" type="pres">
      <dgm:prSet presAssocID="{25F4502B-252C-4895-9BC0-0816C5EA76BC}" presName="ParentText" presStyleLbl="revTx" presStyleIdx="0" presStyleCnt="5">
        <dgm:presLayoutVars>
          <dgm:chMax val="0"/>
          <dgm:chPref val="0"/>
          <dgm:bulletEnabled val="1"/>
        </dgm:presLayoutVars>
      </dgm:prSet>
      <dgm:spPr>
        <a:xfrm>
          <a:off x="104625" y="1321479"/>
          <a:ext cx="913229" cy="800499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B94AB9C9-00F2-4412-BCBC-A4DA369633C3}" type="pres">
      <dgm:prSet presAssocID="{25F4502B-252C-4895-9BC0-0816C5EA76BC}" presName="Triangle" presStyleLbl="alignNode1" presStyleIdx="1" presStyleCnt="9"/>
      <dgm:spPr>
        <a:xfrm>
          <a:off x="845547" y="944773"/>
          <a:ext cx="172307" cy="17230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5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4A158CA5-ACEE-4D1A-8650-5D1E0E9149E2}" type="pres">
      <dgm:prSet presAssocID="{F2552C82-5B5E-4D62-8F56-FA046133CBC9}" presName="sibTrans" presStyleCnt="0"/>
      <dgm:spPr>
        <a:sp3d/>
      </dgm:spPr>
      <dgm:t>
        <a:bodyPr/>
        <a:lstStyle/>
        <a:p>
          <a:endParaRPr lang="en-US"/>
        </a:p>
      </dgm:t>
    </dgm:pt>
    <dgm:pt modelId="{3E12C8F0-8B15-408A-8F91-0B3488931151}" type="pres">
      <dgm:prSet presAssocID="{F2552C82-5B5E-4D62-8F56-FA046133CBC9}" presName="space" presStyleCnt="0"/>
      <dgm:spPr>
        <a:sp3d/>
      </dgm:spPr>
      <dgm:t>
        <a:bodyPr/>
        <a:lstStyle/>
        <a:p>
          <a:endParaRPr lang="en-US"/>
        </a:p>
      </dgm:t>
    </dgm:pt>
    <dgm:pt modelId="{973DA6DA-ADA0-4B44-83F3-BC3EDDCC7D26}" type="pres">
      <dgm:prSet presAssocID="{D890C99B-E07F-43B4-90A3-045FB00F258F}" presName="composite" presStyleCnt="0"/>
      <dgm:spPr>
        <a:sp3d/>
      </dgm:spPr>
      <dgm:t>
        <a:bodyPr/>
        <a:lstStyle/>
        <a:p>
          <a:endParaRPr lang="en-US"/>
        </a:p>
      </dgm:t>
    </dgm:pt>
    <dgm:pt modelId="{5B8E0D93-676D-485A-9EF2-690067BD3E24}" type="pres">
      <dgm:prSet presAssocID="{D890C99B-E07F-43B4-90A3-045FB00F258F}" presName="LShape" presStyleLbl="alignNode1" presStyleIdx="2" presStyleCnt="9"/>
      <dgm:spPr>
        <a:xfrm rot="5400000">
          <a:off x="1324071" y="742602"/>
          <a:ext cx="607908" cy="1011545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1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10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E89AA6FC-FC4B-4024-B94A-CFE1DCF0A499}" type="pres">
      <dgm:prSet presAssocID="{D890C99B-E07F-43B4-90A3-045FB00F258F}" presName="ParentText" presStyleLbl="revTx" presStyleIdx="1" presStyleCnt="5">
        <dgm:presLayoutVars>
          <dgm:chMax val="0"/>
          <dgm:chPref val="0"/>
          <dgm:bulletEnabled val="1"/>
        </dgm:presLayoutVars>
      </dgm:prSet>
      <dgm:spPr>
        <a:xfrm>
          <a:off x="1222596" y="1044836"/>
          <a:ext cx="913229" cy="800499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C74CB543-E651-46E0-87BE-EF90CC81783E}" type="pres">
      <dgm:prSet presAssocID="{D890C99B-E07F-43B4-90A3-045FB00F258F}" presName="Triangle" presStyleLbl="alignNode1" presStyleIdx="3" presStyleCnt="9"/>
      <dgm:spPr>
        <a:xfrm>
          <a:off x="1963518" y="668130"/>
          <a:ext cx="172307" cy="17230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15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C15DAC54-3640-474C-898B-72EC02436FAC}" type="pres">
      <dgm:prSet presAssocID="{AA103BC5-0F19-4BA1-B162-7AF1451B8CBC}" presName="sibTrans" presStyleCnt="0"/>
      <dgm:spPr>
        <a:sp3d/>
      </dgm:spPr>
      <dgm:t>
        <a:bodyPr/>
        <a:lstStyle/>
        <a:p>
          <a:endParaRPr lang="en-US"/>
        </a:p>
      </dgm:t>
    </dgm:pt>
    <dgm:pt modelId="{12D468B7-C56B-488C-8C75-7CCEF1FB8F7A}" type="pres">
      <dgm:prSet presAssocID="{AA103BC5-0F19-4BA1-B162-7AF1451B8CBC}" presName="space" presStyleCnt="0"/>
      <dgm:spPr>
        <a:sp3d/>
      </dgm:spPr>
      <dgm:t>
        <a:bodyPr/>
        <a:lstStyle/>
        <a:p>
          <a:endParaRPr lang="en-US"/>
        </a:p>
      </dgm:t>
    </dgm:pt>
    <dgm:pt modelId="{26762C91-AACD-4034-A802-E6600F4B13CE}" type="pres">
      <dgm:prSet presAssocID="{2B3897FD-F8D2-4864-8DB9-C079286DB9F6}" presName="composite" presStyleCnt="0"/>
      <dgm:spPr>
        <a:sp3d/>
      </dgm:spPr>
      <dgm:t>
        <a:bodyPr/>
        <a:lstStyle/>
        <a:p>
          <a:endParaRPr lang="en-US"/>
        </a:p>
      </dgm:t>
    </dgm:pt>
    <dgm:pt modelId="{6806B8CD-4973-4674-812B-E90E8001C529}" type="pres">
      <dgm:prSet presAssocID="{2B3897FD-F8D2-4864-8DB9-C079286DB9F6}" presName="LShape" presStyleLbl="alignNode1" presStyleIdx="4" presStyleCnt="9"/>
      <dgm:spPr>
        <a:xfrm rot="5400000">
          <a:off x="2442042" y="465958"/>
          <a:ext cx="607908" cy="1011545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2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20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FB08752F-FECE-423F-87C8-DE3F267820DC}" type="pres">
      <dgm:prSet presAssocID="{2B3897FD-F8D2-4864-8DB9-C079286DB9F6}" presName="ParentText" presStyleLbl="revTx" presStyleIdx="2" presStyleCnt="5">
        <dgm:presLayoutVars>
          <dgm:chMax val="0"/>
          <dgm:chPref val="0"/>
          <dgm:bulletEnabled val="1"/>
        </dgm:presLayoutVars>
      </dgm:prSet>
      <dgm:spPr>
        <a:xfrm>
          <a:off x="2340567" y="768193"/>
          <a:ext cx="913229" cy="800499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1FC8DB74-F237-44D5-8980-48A8DE830ABD}" type="pres">
      <dgm:prSet presAssocID="{2B3897FD-F8D2-4864-8DB9-C079286DB9F6}" presName="Triangle" presStyleLbl="alignNode1" presStyleIdx="5" presStyleCnt="9"/>
      <dgm:spPr>
        <a:xfrm>
          <a:off x="3081489" y="391487"/>
          <a:ext cx="172307" cy="17230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25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B578877F-52B1-4C39-8124-43C68058AE82}" type="pres">
      <dgm:prSet presAssocID="{283E7AF6-012E-49D3-A472-9835B02DE212}" presName="sibTrans" presStyleCnt="0"/>
      <dgm:spPr>
        <a:sp3d/>
      </dgm:spPr>
      <dgm:t>
        <a:bodyPr/>
        <a:lstStyle/>
        <a:p>
          <a:endParaRPr lang="en-US"/>
        </a:p>
      </dgm:t>
    </dgm:pt>
    <dgm:pt modelId="{5E9A818B-1400-4544-BBC0-89BD1154C091}" type="pres">
      <dgm:prSet presAssocID="{283E7AF6-012E-49D3-A472-9835B02DE212}" presName="space" presStyleCnt="0"/>
      <dgm:spPr>
        <a:sp3d/>
      </dgm:spPr>
      <dgm:t>
        <a:bodyPr/>
        <a:lstStyle/>
        <a:p>
          <a:endParaRPr lang="en-US"/>
        </a:p>
      </dgm:t>
    </dgm:pt>
    <dgm:pt modelId="{76F51FAA-A6E0-4017-9DEC-1DA30D609D60}" type="pres">
      <dgm:prSet presAssocID="{99357C3D-6613-4C0F-8FCB-90FCB92D88E9}" presName="composite" presStyleCnt="0"/>
      <dgm:spPr>
        <a:sp3d/>
      </dgm:spPr>
      <dgm:t>
        <a:bodyPr/>
        <a:lstStyle/>
        <a:p>
          <a:endParaRPr lang="en-US"/>
        </a:p>
      </dgm:t>
    </dgm:pt>
    <dgm:pt modelId="{341A3612-02D7-4D9F-BCC6-12B4259884D3}" type="pres">
      <dgm:prSet presAssocID="{99357C3D-6613-4C0F-8FCB-90FCB92D88E9}" presName="LShape" presStyleLbl="alignNode1" presStyleIdx="6" presStyleCnt="9"/>
      <dgm:spPr>
        <a:xfrm rot="5400000">
          <a:off x="3560013" y="189315"/>
          <a:ext cx="607908" cy="1011545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3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30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94D4D477-42AA-49E3-A947-F9548D15D51A}" type="pres">
      <dgm:prSet presAssocID="{99357C3D-6613-4C0F-8FCB-90FCB92D88E9}" presName="ParentText" presStyleLbl="revTx" presStyleIdx="3" presStyleCnt="5">
        <dgm:presLayoutVars>
          <dgm:chMax val="0"/>
          <dgm:chPref val="0"/>
          <dgm:bulletEnabled val="1"/>
        </dgm:presLayoutVars>
      </dgm:prSet>
      <dgm:spPr>
        <a:xfrm>
          <a:off x="3458538" y="491550"/>
          <a:ext cx="913229" cy="800499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BD428D40-0188-4EBC-B6AD-21028AE8FE95}" type="pres">
      <dgm:prSet presAssocID="{99357C3D-6613-4C0F-8FCB-90FCB92D88E9}" presName="Triangle" presStyleLbl="alignNode1" presStyleIdx="7" presStyleCnt="9"/>
      <dgm:spPr>
        <a:xfrm>
          <a:off x="4199460" y="114844"/>
          <a:ext cx="172307" cy="17230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35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41498B46-FB4F-4F72-8516-AE9F0A88E1E7}" type="pres">
      <dgm:prSet presAssocID="{A9FCFDA7-2225-4AFB-8D50-269546B52A1E}" presName="sibTrans" presStyleCnt="0"/>
      <dgm:spPr>
        <a:sp3d/>
      </dgm:spPr>
      <dgm:t>
        <a:bodyPr/>
        <a:lstStyle/>
        <a:p>
          <a:endParaRPr lang="en-US"/>
        </a:p>
      </dgm:t>
    </dgm:pt>
    <dgm:pt modelId="{24588DF0-A89B-494D-8AA5-857502553CC3}" type="pres">
      <dgm:prSet presAssocID="{A9FCFDA7-2225-4AFB-8D50-269546B52A1E}" presName="space" presStyleCnt="0"/>
      <dgm:spPr>
        <a:sp3d/>
      </dgm:spPr>
      <dgm:t>
        <a:bodyPr/>
        <a:lstStyle/>
        <a:p>
          <a:endParaRPr lang="en-US"/>
        </a:p>
      </dgm:t>
    </dgm:pt>
    <dgm:pt modelId="{07DD54F0-5C48-4996-8AFB-8C6DAFB244C4}" type="pres">
      <dgm:prSet presAssocID="{81DAB453-3C5C-4C3A-9FA2-88F75E9935BA}" presName="composite" presStyleCnt="0"/>
      <dgm:spPr>
        <a:sp3d/>
      </dgm:spPr>
      <dgm:t>
        <a:bodyPr/>
        <a:lstStyle/>
        <a:p>
          <a:endParaRPr lang="en-US"/>
        </a:p>
      </dgm:t>
    </dgm:pt>
    <dgm:pt modelId="{2530CAEF-9643-48E6-BD89-3F7EEFE5F8D9}" type="pres">
      <dgm:prSet presAssocID="{81DAB453-3C5C-4C3A-9FA2-88F75E9935BA}" presName="LShape" presStyleLbl="alignNode1" presStyleIdx="8" presStyleCnt="9"/>
      <dgm:spPr>
        <a:xfrm rot="5400000">
          <a:off x="4677984" y="-87327"/>
          <a:ext cx="607908" cy="1011545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4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0BDCCC14-37F9-44CD-9646-D447B9F6B560}" type="pres">
      <dgm:prSet presAssocID="{81DAB453-3C5C-4C3A-9FA2-88F75E9935BA}" presName="ParentText" presStyleLbl="revTx" presStyleIdx="4" presStyleCnt="5">
        <dgm:presLayoutVars>
          <dgm:chMax val="0"/>
          <dgm:chPref val="0"/>
          <dgm:bulletEnabled val="1"/>
        </dgm:presLayoutVars>
      </dgm:prSet>
      <dgm:spPr>
        <a:xfrm>
          <a:off x="4576509" y="214907"/>
          <a:ext cx="913229" cy="800499"/>
        </a:xfrm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984943C6-A0F6-4DF4-8951-FE93C9D8D27B}" type="presOf" srcId="{25F4502B-252C-4895-9BC0-0816C5EA76BC}" destId="{24A8C7B8-E222-42E6-A54F-6868D93BD990}" srcOrd="0" destOrd="0" presId="urn:microsoft.com/office/officeart/2009/3/layout/StepUpProcess"/>
    <dgm:cxn modelId="{E62552B3-DE5E-4850-B4E6-BC1042D5D4A5}" type="presOf" srcId="{99357C3D-6613-4C0F-8FCB-90FCB92D88E9}" destId="{94D4D477-42AA-49E3-A947-F9548D15D51A}" srcOrd="0" destOrd="0" presId="urn:microsoft.com/office/officeart/2009/3/layout/StepUpProcess"/>
    <dgm:cxn modelId="{6B6C86BD-C807-4928-897A-9A811F8CA2DC}" type="presOf" srcId="{D890C99B-E07F-43B4-90A3-045FB00F258F}" destId="{E89AA6FC-FC4B-4024-B94A-CFE1DCF0A499}" srcOrd="0" destOrd="0" presId="urn:microsoft.com/office/officeart/2009/3/layout/StepUpProcess"/>
    <dgm:cxn modelId="{190ABF2B-C41F-4E52-BF5D-5ADF876B14E2}" type="presOf" srcId="{272090AA-8E65-45E6-9D38-221EE04FC01A}" destId="{2BFEEAFF-B8EB-4EE6-B5D6-E9E5C43BE716}" srcOrd="0" destOrd="0" presId="urn:microsoft.com/office/officeart/2009/3/layout/StepUpProcess"/>
    <dgm:cxn modelId="{827B1BC2-7307-4FEF-910A-B396F7DDD2A0}" srcId="{272090AA-8E65-45E6-9D38-221EE04FC01A}" destId="{81DAB453-3C5C-4C3A-9FA2-88F75E9935BA}" srcOrd="4" destOrd="0" parTransId="{C696F6FE-C208-473A-9D28-44F16F822ECD}" sibTransId="{76803A01-31CE-4004-A756-7B11FB00A1FF}"/>
    <dgm:cxn modelId="{2F126ACC-2F21-4EA0-BF7B-D776A2156E14}" type="presOf" srcId="{81DAB453-3C5C-4C3A-9FA2-88F75E9935BA}" destId="{0BDCCC14-37F9-44CD-9646-D447B9F6B560}" srcOrd="0" destOrd="0" presId="urn:microsoft.com/office/officeart/2009/3/layout/StepUpProcess"/>
    <dgm:cxn modelId="{FA6882F4-FB15-428C-A752-1BD92F626917}" type="presOf" srcId="{2B3897FD-F8D2-4864-8DB9-C079286DB9F6}" destId="{FB08752F-FECE-423F-87C8-DE3F267820DC}" srcOrd="0" destOrd="0" presId="urn:microsoft.com/office/officeart/2009/3/layout/StepUpProcess"/>
    <dgm:cxn modelId="{727E18EB-E983-4D55-825E-09A71A70F14E}" srcId="{272090AA-8E65-45E6-9D38-221EE04FC01A}" destId="{25F4502B-252C-4895-9BC0-0816C5EA76BC}" srcOrd="0" destOrd="0" parTransId="{8EB8542A-CBE2-4075-89C7-D78A3F3ECC02}" sibTransId="{F2552C82-5B5E-4D62-8F56-FA046133CBC9}"/>
    <dgm:cxn modelId="{ECA39A77-E54E-47DF-A98E-B43563F3B79A}" srcId="{272090AA-8E65-45E6-9D38-221EE04FC01A}" destId="{D890C99B-E07F-43B4-90A3-045FB00F258F}" srcOrd="1" destOrd="0" parTransId="{F3E08901-00EA-434C-8CDF-5A1D19334F78}" sibTransId="{AA103BC5-0F19-4BA1-B162-7AF1451B8CBC}"/>
    <dgm:cxn modelId="{16518214-8B40-4A98-B58C-3989B10C607E}" srcId="{272090AA-8E65-45E6-9D38-221EE04FC01A}" destId="{2B3897FD-F8D2-4864-8DB9-C079286DB9F6}" srcOrd="2" destOrd="0" parTransId="{22662B34-DD64-43FE-9017-F1473332368F}" sibTransId="{283E7AF6-012E-49D3-A472-9835B02DE212}"/>
    <dgm:cxn modelId="{772D957B-C8E0-47C3-8F8D-9C384C6CF0CD}" srcId="{272090AA-8E65-45E6-9D38-221EE04FC01A}" destId="{99357C3D-6613-4C0F-8FCB-90FCB92D88E9}" srcOrd="3" destOrd="0" parTransId="{353A8EA0-0618-419D-8076-14DDCDFE606D}" sibTransId="{A9FCFDA7-2225-4AFB-8D50-269546B52A1E}"/>
    <dgm:cxn modelId="{2589A611-D9AA-4213-A2A7-1BAA2FE588A3}" type="presParOf" srcId="{2BFEEAFF-B8EB-4EE6-B5D6-E9E5C43BE716}" destId="{72AB0188-E8EB-4287-AAF2-9BEA26A3AFB7}" srcOrd="0" destOrd="0" presId="urn:microsoft.com/office/officeart/2009/3/layout/StepUpProcess"/>
    <dgm:cxn modelId="{7AEF5A66-50F7-4171-A5B3-7BEC2CCF119D}" type="presParOf" srcId="{72AB0188-E8EB-4287-AAF2-9BEA26A3AFB7}" destId="{ED561AA0-8DF4-47C8-AACB-C2EB19448CE7}" srcOrd="0" destOrd="0" presId="urn:microsoft.com/office/officeart/2009/3/layout/StepUpProcess"/>
    <dgm:cxn modelId="{0D4DD3DF-545C-4C01-A62D-4FE4CA08C39E}" type="presParOf" srcId="{72AB0188-E8EB-4287-AAF2-9BEA26A3AFB7}" destId="{24A8C7B8-E222-42E6-A54F-6868D93BD990}" srcOrd="1" destOrd="0" presId="urn:microsoft.com/office/officeart/2009/3/layout/StepUpProcess"/>
    <dgm:cxn modelId="{BD65AE70-B326-4D40-BC1E-D7ED31D18139}" type="presParOf" srcId="{72AB0188-E8EB-4287-AAF2-9BEA26A3AFB7}" destId="{B94AB9C9-00F2-4412-BCBC-A4DA369633C3}" srcOrd="2" destOrd="0" presId="urn:microsoft.com/office/officeart/2009/3/layout/StepUpProcess"/>
    <dgm:cxn modelId="{68C3742B-7C9F-44C2-ACF3-AEC4B1D55D18}" type="presParOf" srcId="{2BFEEAFF-B8EB-4EE6-B5D6-E9E5C43BE716}" destId="{4A158CA5-ACEE-4D1A-8650-5D1E0E9149E2}" srcOrd="1" destOrd="0" presId="urn:microsoft.com/office/officeart/2009/3/layout/StepUpProcess"/>
    <dgm:cxn modelId="{04813967-2F05-4E46-BDB9-48E06115CAC5}" type="presParOf" srcId="{4A158CA5-ACEE-4D1A-8650-5D1E0E9149E2}" destId="{3E12C8F0-8B15-408A-8F91-0B3488931151}" srcOrd="0" destOrd="0" presId="urn:microsoft.com/office/officeart/2009/3/layout/StepUpProcess"/>
    <dgm:cxn modelId="{89C262B9-38A8-4156-881A-40A9B02E36C9}" type="presParOf" srcId="{2BFEEAFF-B8EB-4EE6-B5D6-E9E5C43BE716}" destId="{973DA6DA-ADA0-4B44-83F3-BC3EDDCC7D26}" srcOrd="2" destOrd="0" presId="urn:microsoft.com/office/officeart/2009/3/layout/StepUpProcess"/>
    <dgm:cxn modelId="{EAD48F9A-A6DE-499B-BACD-E912A9A4C4EA}" type="presParOf" srcId="{973DA6DA-ADA0-4B44-83F3-BC3EDDCC7D26}" destId="{5B8E0D93-676D-485A-9EF2-690067BD3E24}" srcOrd="0" destOrd="0" presId="urn:microsoft.com/office/officeart/2009/3/layout/StepUpProcess"/>
    <dgm:cxn modelId="{93AD03FC-6142-42B7-9D89-24D1D4AA79F8}" type="presParOf" srcId="{973DA6DA-ADA0-4B44-83F3-BC3EDDCC7D26}" destId="{E89AA6FC-FC4B-4024-B94A-CFE1DCF0A499}" srcOrd="1" destOrd="0" presId="urn:microsoft.com/office/officeart/2009/3/layout/StepUpProcess"/>
    <dgm:cxn modelId="{4AF5324C-4430-45ED-80E7-BBC3EEECEFE5}" type="presParOf" srcId="{973DA6DA-ADA0-4B44-83F3-BC3EDDCC7D26}" destId="{C74CB543-E651-46E0-87BE-EF90CC81783E}" srcOrd="2" destOrd="0" presId="urn:microsoft.com/office/officeart/2009/3/layout/StepUpProcess"/>
    <dgm:cxn modelId="{BA2FA17C-3335-45A1-B1FA-6283F0C9C245}" type="presParOf" srcId="{2BFEEAFF-B8EB-4EE6-B5D6-E9E5C43BE716}" destId="{C15DAC54-3640-474C-898B-72EC02436FAC}" srcOrd="3" destOrd="0" presId="urn:microsoft.com/office/officeart/2009/3/layout/StepUpProcess"/>
    <dgm:cxn modelId="{A7E0C471-BBC0-4EBA-AF41-CCB29D3EDC32}" type="presParOf" srcId="{C15DAC54-3640-474C-898B-72EC02436FAC}" destId="{12D468B7-C56B-488C-8C75-7CCEF1FB8F7A}" srcOrd="0" destOrd="0" presId="urn:microsoft.com/office/officeart/2009/3/layout/StepUpProcess"/>
    <dgm:cxn modelId="{1EB7310E-407A-4934-8CDD-4AFB1E01D45F}" type="presParOf" srcId="{2BFEEAFF-B8EB-4EE6-B5D6-E9E5C43BE716}" destId="{26762C91-AACD-4034-A802-E6600F4B13CE}" srcOrd="4" destOrd="0" presId="urn:microsoft.com/office/officeart/2009/3/layout/StepUpProcess"/>
    <dgm:cxn modelId="{562914DB-EFF6-4D67-A178-E01CCC5ED3B8}" type="presParOf" srcId="{26762C91-AACD-4034-A802-E6600F4B13CE}" destId="{6806B8CD-4973-4674-812B-E90E8001C529}" srcOrd="0" destOrd="0" presId="urn:microsoft.com/office/officeart/2009/3/layout/StepUpProcess"/>
    <dgm:cxn modelId="{CAA22AD1-DF7A-4B7F-AFFF-95DC19CA1E34}" type="presParOf" srcId="{26762C91-AACD-4034-A802-E6600F4B13CE}" destId="{FB08752F-FECE-423F-87C8-DE3F267820DC}" srcOrd="1" destOrd="0" presId="urn:microsoft.com/office/officeart/2009/3/layout/StepUpProcess"/>
    <dgm:cxn modelId="{A30C557B-0A4E-44A6-9FED-7293E0CDFD23}" type="presParOf" srcId="{26762C91-AACD-4034-A802-E6600F4B13CE}" destId="{1FC8DB74-F237-44D5-8980-48A8DE830ABD}" srcOrd="2" destOrd="0" presId="urn:microsoft.com/office/officeart/2009/3/layout/StepUpProcess"/>
    <dgm:cxn modelId="{055CB919-3F17-4425-9D79-A8967B436A3F}" type="presParOf" srcId="{2BFEEAFF-B8EB-4EE6-B5D6-E9E5C43BE716}" destId="{B578877F-52B1-4C39-8124-43C68058AE82}" srcOrd="5" destOrd="0" presId="urn:microsoft.com/office/officeart/2009/3/layout/StepUpProcess"/>
    <dgm:cxn modelId="{F982F114-73BA-49E7-92E9-2DB1BF86E72D}" type="presParOf" srcId="{B578877F-52B1-4C39-8124-43C68058AE82}" destId="{5E9A818B-1400-4544-BBC0-89BD1154C091}" srcOrd="0" destOrd="0" presId="urn:microsoft.com/office/officeart/2009/3/layout/StepUpProcess"/>
    <dgm:cxn modelId="{468B6489-E8AD-4F6F-9717-535D62CC5DDF}" type="presParOf" srcId="{2BFEEAFF-B8EB-4EE6-B5D6-E9E5C43BE716}" destId="{76F51FAA-A6E0-4017-9DEC-1DA30D609D60}" srcOrd="6" destOrd="0" presId="urn:microsoft.com/office/officeart/2009/3/layout/StepUpProcess"/>
    <dgm:cxn modelId="{9CF3BF1E-80AF-4BCB-93DC-BD778CE765CF}" type="presParOf" srcId="{76F51FAA-A6E0-4017-9DEC-1DA30D609D60}" destId="{341A3612-02D7-4D9F-BCC6-12B4259884D3}" srcOrd="0" destOrd="0" presId="urn:microsoft.com/office/officeart/2009/3/layout/StepUpProcess"/>
    <dgm:cxn modelId="{358A6048-AEEC-4059-9E71-3464BD982292}" type="presParOf" srcId="{76F51FAA-A6E0-4017-9DEC-1DA30D609D60}" destId="{94D4D477-42AA-49E3-A947-F9548D15D51A}" srcOrd="1" destOrd="0" presId="urn:microsoft.com/office/officeart/2009/3/layout/StepUpProcess"/>
    <dgm:cxn modelId="{282419C0-33B3-4B70-A892-2935BEC988A5}" type="presParOf" srcId="{76F51FAA-A6E0-4017-9DEC-1DA30D609D60}" destId="{BD428D40-0188-4EBC-B6AD-21028AE8FE95}" srcOrd="2" destOrd="0" presId="urn:microsoft.com/office/officeart/2009/3/layout/StepUpProcess"/>
    <dgm:cxn modelId="{1EC9B5B9-32DA-4B67-B711-29A6E8E441B5}" type="presParOf" srcId="{2BFEEAFF-B8EB-4EE6-B5D6-E9E5C43BE716}" destId="{41498B46-FB4F-4F72-8516-AE9F0A88E1E7}" srcOrd="7" destOrd="0" presId="urn:microsoft.com/office/officeart/2009/3/layout/StepUpProcess"/>
    <dgm:cxn modelId="{546174B6-7278-4179-8F7A-C3270AF517EF}" type="presParOf" srcId="{41498B46-FB4F-4F72-8516-AE9F0A88E1E7}" destId="{24588DF0-A89B-494D-8AA5-857502553CC3}" srcOrd="0" destOrd="0" presId="urn:microsoft.com/office/officeart/2009/3/layout/StepUpProcess"/>
    <dgm:cxn modelId="{E46E3001-1556-4991-9E11-15AD36517E71}" type="presParOf" srcId="{2BFEEAFF-B8EB-4EE6-B5D6-E9E5C43BE716}" destId="{07DD54F0-5C48-4996-8AFB-8C6DAFB244C4}" srcOrd="8" destOrd="0" presId="urn:microsoft.com/office/officeart/2009/3/layout/StepUpProcess"/>
    <dgm:cxn modelId="{32F4BD09-3E03-4D53-8014-494E7B0C0E07}" type="presParOf" srcId="{07DD54F0-5C48-4996-8AFB-8C6DAFB244C4}" destId="{2530CAEF-9643-48E6-BD89-3F7EEFE5F8D9}" srcOrd="0" destOrd="0" presId="urn:microsoft.com/office/officeart/2009/3/layout/StepUpProcess"/>
    <dgm:cxn modelId="{F04EABCB-A49B-406B-A1B9-F47AE65F50E7}" type="presParOf" srcId="{07DD54F0-5C48-4996-8AFB-8C6DAFB244C4}" destId="{0BDCCC14-37F9-44CD-9646-D447B9F6B560}" srcOrd="1" destOrd="0" presId="urn:microsoft.com/office/officeart/2009/3/layout/StepUpProces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090AA-8E65-45E6-9D38-221EE04FC01A}" type="doc">
      <dgm:prSet loTypeId="urn:microsoft.com/office/officeart/2009/3/layout/SubStepProcess" loCatId="process" qsTypeId="urn:microsoft.com/office/officeart/2005/8/quickstyle/simple1" qsCatId="simple" csTypeId="urn:microsoft.com/office/officeart/2005/8/colors/accent6_2" csCatId="accent6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GB"/>
        </a:p>
      </dgm:t>
    </dgm:pt>
    <dgm:pt modelId="{E5254213-921F-46AD-B34C-22A20DBCBE16}">
      <dgm:prSet custT="1"/>
      <dgm:spPr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GB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Risk mitigation</a:t>
          </a:r>
        </a:p>
      </dgm:t>
    </dgm:pt>
    <dgm:pt modelId="{29A9919D-5BE3-4093-82DD-BC356B534543}" type="parTrans" cxnId="{B2FC5416-E7F3-43E0-AE05-DBBF2FF0D6C7}">
      <dgm:prSet/>
      <dgm:spPr/>
      <dgm:t>
        <a:bodyPr/>
        <a:lstStyle/>
        <a:p>
          <a:pPr algn="ctr"/>
          <a:endParaRPr lang="en-GB" b="1"/>
        </a:p>
      </dgm:t>
    </dgm:pt>
    <dgm:pt modelId="{1730E7AA-39D0-4045-867D-DDB4EAC5E088}" type="sibTrans" cxnId="{B2FC5416-E7F3-43E0-AE05-DBBF2FF0D6C7}">
      <dgm:prSet/>
      <dgm:spPr/>
      <dgm:t>
        <a:bodyPr/>
        <a:lstStyle/>
        <a:p>
          <a:pPr algn="ctr"/>
          <a:endParaRPr lang="en-GB" b="1"/>
        </a:p>
      </dgm:t>
    </dgm:pt>
    <dgm:pt modelId="{55CF9881-D1C1-4383-90C7-296E1FAB34F3}">
      <dgm:prSet custT="1"/>
      <dgm:spPr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GB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Automation</a:t>
          </a:r>
        </a:p>
      </dgm:t>
    </dgm:pt>
    <dgm:pt modelId="{C9B22749-D458-4A09-BC2F-8B5BC2202A9C}" type="parTrans" cxnId="{E5F1CB3C-6C83-44A3-AE10-1F18DEAA3C7A}">
      <dgm:prSet/>
      <dgm:spPr/>
      <dgm:t>
        <a:bodyPr/>
        <a:lstStyle/>
        <a:p>
          <a:pPr algn="ctr"/>
          <a:endParaRPr lang="en-GB" b="1"/>
        </a:p>
      </dgm:t>
    </dgm:pt>
    <dgm:pt modelId="{3224CB00-9230-4131-A56B-A92353AB8B35}" type="sibTrans" cxnId="{E5F1CB3C-6C83-44A3-AE10-1F18DEAA3C7A}">
      <dgm:prSet/>
      <dgm:spPr/>
      <dgm:t>
        <a:bodyPr/>
        <a:lstStyle/>
        <a:p>
          <a:pPr algn="ctr"/>
          <a:endParaRPr lang="en-GB" b="1"/>
        </a:p>
      </dgm:t>
    </dgm:pt>
    <dgm:pt modelId="{35463EBA-59D4-43F8-BD91-9FC61FE780F1}">
      <dgm:prSet custT="1"/>
      <dgm:spPr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GB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Agility</a:t>
          </a:r>
        </a:p>
      </dgm:t>
    </dgm:pt>
    <dgm:pt modelId="{5DC09309-07F3-489D-B21A-89F805E76E85}" type="parTrans" cxnId="{03244B37-1AD8-4A4F-A643-E37A60CB7D6D}">
      <dgm:prSet/>
      <dgm:spPr/>
      <dgm:t>
        <a:bodyPr/>
        <a:lstStyle/>
        <a:p>
          <a:pPr algn="ctr"/>
          <a:endParaRPr lang="en-GB" b="1"/>
        </a:p>
      </dgm:t>
    </dgm:pt>
    <dgm:pt modelId="{4BB4BA00-BFE4-4BF3-9C1B-E19B3E1FAFC5}" type="sibTrans" cxnId="{03244B37-1AD8-4A4F-A643-E37A60CB7D6D}">
      <dgm:prSet/>
      <dgm:spPr/>
      <dgm:t>
        <a:bodyPr/>
        <a:lstStyle/>
        <a:p>
          <a:pPr algn="ctr"/>
          <a:endParaRPr lang="en-GB" b="1"/>
        </a:p>
      </dgm:t>
    </dgm:pt>
    <dgm:pt modelId="{FAC2FE59-3212-4C9F-8CF0-75AC9A573A10}">
      <dgm:prSet phldrT="[Text]" custT="1"/>
      <dgm:spPr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GB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Governance</a:t>
          </a:r>
          <a:endParaRPr lang="en-GB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34F8CFD-BBB6-4101-BA1C-9434A7CEEB88}" type="parTrans" cxnId="{E182F158-26DC-4148-B895-54D5362EFBE0}">
      <dgm:prSet/>
      <dgm:spPr/>
      <dgm:t>
        <a:bodyPr/>
        <a:lstStyle/>
        <a:p>
          <a:endParaRPr lang="en-US"/>
        </a:p>
      </dgm:t>
    </dgm:pt>
    <dgm:pt modelId="{C9D0300F-B10A-4158-AD3E-07F1B1CBE46E}" type="sibTrans" cxnId="{E182F158-26DC-4148-B895-54D5362EFBE0}">
      <dgm:prSet/>
      <dgm:spPr/>
      <dgm:t>
        <a:bodyPr/>
        <a:lstStyle/>
        <a:p>
          <a:endParaRPr lang="en-US"/>
        </a:p>
      </dgm:t>
    </dgm:pt>
    <dgm:pt modelId="{1DEFA3A7-8F0B-45D3-BC3B-2FF72E0D54A7}">
      <dgm:prSet phldrT="[Text]" custT="1"/>
      <dgm:spPr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GB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Policy </a:t>
          </a:r>
          <a:endParaRPr lang="en-GB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70690E1-131A-4D67-BD28-8A81C887EDC2}" type="parTrans" cxnId="{DC859888-24B8-4282-B897-59EAC482F4C5}">
      <dgm:prSet/>
      <dgm:spPr/>
      <dgm:t>
        <a:bodyPr/>
        <a:lstStyle/>
        <a:p>
          <a:endParaRPr lang="en-US"/>
        </a:p>
      </dgm:t>
    </dgm:pt>
    <dgm:pt modelId="{EBCDD301-CD41-4F38-A7F0-1017729F927E}" type="sibTrans" cxnId="{DC859888-24B8-4282-B897-59EAC482F4C5}">
      <dgm:prSet/>
      <dgm:spPr/>
      <dgm:t>
        <a:bodyPr/>
        <a:lstStyle/>
        <a:p>
          <a:endParaRPr lang="en-US"/>
        </a:p>
      </dgm:t>
    </dgm:pt>
    <dgm:pt modelId="{D693039E-2DB8-4A67-9246-3F376FB5A354}" type="pres">
      <dgm:prSet presAssocID="{272090AA-8E65-45E6-9D38-221EE04FC01A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GB"/>
        </a:p>
      </dgm:t>
    </dgm:pt>
    <dgm:pt modelId="{F0BB27B9-D34B-49B0-9723-9FAF1AAB49E8}" type="pres">
      <dgm:prSet presAssocID="{FAC2FE59-3212-4C9F-8CF0-75AC9A573A10}" presName="parTx1" presStyleLbl="node1" presStyleIdx="0" presStyleCnt="5"/>
      <dgm:spPr/>
      <dgm:t>
        <a:bodyPr/>
        <a:lstStyle/>
        <a:p>
          <a:endParaRPr lang="en-US"/>
        </a:p>
      </dgm:t>
    </dgm:pt>
    <dgm:pt modelId="{47A57799-1827-42AA-AEEF-D377007F5721}" type="pres">
      <dgm:prSet presAssocID="{1DEFA3A7-8F0B-45D3-BC3B-2FF72E0D54A7}" presName="parTx2" presStyleLbl="node1" presStyleIdx="1" presStyleCnt="5"/>
      <dgm:spPr/>
      <dgm:t>
        <a:bodyPr/>
        <a:lstStyle/>
        <a:p>
          <a:endParaRPr lang="en-US"/>
        </a:p>
      </dgm:t>
    </dgm:pt>
    <dgm:pt modelId="{08E2F2DB-DC82-4FF9-9610-BB881CC7F399}" type="pres">
      <dgm:prSet presAssocID="{E5254213-921F-46AD-B34C-22A20DBCBE16}" presName="parTx3" presStyleLbl="node1" presStyleIdx="2" presStyleCnt="5"/>
      <dgm:spPr/>
      <dgm:t>
        <a:bodyPr/>
        <a:lstStyle/>
        <a:p>
          <a:endParaRPr lang="en-US"/>
        </a:p>
      </dgm:t>
    </dgm:pt>
    <dgm:pt modelId="{1BF6FE8A-7740-4720-A1D1-129A38BD243B}" type="pres">
      <dgm:prSet presAssocID="{55CF9881-D1C1-4383-90C7-296E1FAB34F3}" presName="parTx4" presStyleLbl="node1" presStyleIdx="3" presStyleCnt="5"/>
      <dgm:spPr/>
      <dgm:t>
        <a:bodyPr/>
        <a:lstStyle/>
        <a:p>
          <a:endParaRPr lang="en-US"/>
        </a:p>
      </dgm:t>
    </dgm:pt>
    <dgm:pt modelId="{35689B33-6EDA-45B2-A229-97A9FBE85DA4}" type="pres">
      <dgm:prSet presAssocID="{35463EBA-59D4-43F8-BD91-9FC61FE780F1}" presName="parTx5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7908965-0BF9-4248-B5E9-2CE81DD04C7F}" type="presOf" srcId="{FAC2FE59-3212-4C9F-8CF0-75AC9A573A10}" destId="{F0BB27B9-D34B-49B0-9723-9FAF1AAB49E8}" srcOrd="0" destOrd="0" presId="urn:microsoft.com/office/officeart/2009/3/layout/SubStepProcess"/>
    <dgm:cxn modelId="{03244B37-1AD8-4A4F-A643-E37A60CB7D6D}" srcId="{272090AA-8E65-45E6-9D38-221EE04FC01A}" destId="{35463EBA-59D4-43F8-BD91-9FC61FE780F1}" srcOrd="4" destOrd="0" parTransId="{5DC09309-07F3-489D-B21A-89F805E76E85}" sibTransId="{4BB4BA00-BFE4-4BF3-9C1B-E19B3E1FAFC5}"/>
    <dgm:cxn modelId="{73D24588-8EEF-4686-B17F-218309D7ECD9}" type="presOf" srcId="{1DEFA3A7-8F0B-45D3-BC3B-2FF72E0D54A7}" destId="{47A57799-1827-42AA-AEEF-D377007F5721}" srcOrd="0" destOrd="0" presId="urn:microsoft.com/office/officeart/2009/3/layout/SubStepProcess"/>
    <dgm:cxn modelId="{B2FC5416-E7F3-43E0-AE05-DBBF2FF0D6C7}" srcId="{272090AA-8E65-45E6-9D38-221EE04FC01A}" destId="{E5254213-921F-46AD-B34C-22A20DBCBE16}" srcOrd="2" destOrd="0" parTransId="{29A9919D-5BE3-4093-82DD-BC356B534543}" sibTransId="{1730E7AA-39D0-4045-867D-DDB4EAC5E088}"/>
    <dgm:cxn modelId="{2883C2B8-27ED-4D3F-B516-27D906810538}" type="presOf" srcId="{272090AA-8E65-45E6-9D38-221EE04FC01A}" destId="{D693039E-2DB8-4A67-9246-3F376FB5A354}" srcOrd="0" destOrd="0" presId="urn:microsoft.com/office/officeart/2009/3/layout/SubStepProcess"/>
    <dgm:cxn modelId="{3A5DB429-0343-46CA-917D-8309BA4189B0}" type="presOf" srcId="{35463EBA-59D4-43F8-BD91-9FC61FE780F1}" destId="{35689B33-6EDA-45B2-A229-97A9FBE85DA4}" srcOrd="0" destOrd="0" presId="urn:microsoft.com/office/officeart/2009/3/layout/SubStepProcess"/>
    <dgm:cxn modelId="{D5C1B7AA-E1FB-4331-9B99-4D1837E90B56}" type="presOf" srcId="{55CF9881-D1C1-4383-90C7-296E1FAB34F3}" destId="{1BF6FE8A-7740-4720-A1D1-129A38BD243B}" srcOrd="0" destOrd="0" presId="urn:microsoft.com/office/officeart/2009/3/layout/SubStepProcess"/>
    <dgm:cxn modelId="{1A21F136-91D1-4926-A36D-E85C31732FAD}" type="presOf" srcId="{E5254213-921F-46AD-B34C-22A20DBCBE16}" destId="{08E2F2DB-DC82-4FF9-9610-BB881CC7F399}" srcOrd="0" destOrd="0" presId="urn:microsoft.com/office/officeart/2009/3/layout/SubStepProcess"/>
    <dgm:cxn modelId="{E182F158-26DC-4148-B895-54D5362EFBE0}" srcId="{272090AA-8E65-45E6-9D38-221EE04FC01A}" destId="{FAC2FE59-3212-4C9F-8CF0-75AC9A573A10}" srcOrd="0" destOrd="0" parTransId="{834F8CFD-BBB6-4101-BA1C-9434A7CEEB88}" sibTransId="{C9D0300F-B10A-4158-AD3E-07F1B1CBE46E}"/>
    <dgm:cxn modelId="{E5F1CB3C-6C83-44A3-AE10-1F18DEAA3C7A}" srcId="{272090AA-8E65-45E6-9D38-221EE04FC01A}" destId="{55CF9881-D1C1-4383-90C7-296E1FAB34F3}" srcOrd="3" destOrd="0" parTransId="{C9B22749-D458-4A09-BC2F-8B5BC2202A9C}" sibTransId="{3224CB00-9230-4131-A56B-A92353AB8B35}"/>
    <dgm:cxn modelId="{DC859888-24B8-4282-B897-59EAC482F4C5}" srcId="{272090AA-8E65-45E6-9D38-221EE04FC01A}" destId="{1DEFA3A7-8F0B-45D3-BC3B-2FF72E0D54A7}" srcOrd="1" destOrd="0" parTransId="{670690E1-131A-4D67-BD28-8A81C887EDC2}" sibTransId="{EBCDD301-CD41-4F38-A7F0-1017729F927E}"/>
    <dgm:cxn modelId="{D8D30F17-2213-45C8-BE53-9E22FB4039CB}" type="presParOf" srcId="{D693039E-2DB8-4A67-9246-3F376FB5A354}" destId="{F0BB27B9-D34B-49B0-9723-9FAF1AAB49E8}" srcOrd="0" destOrd="0" presId="urn:microsoft.com/office/officeart/2009/3/layout/SubStepProcess"/>
    <dgm:cxn modelId="{971F31A2-C71C-4ACC-9F04-DD83C1EF65F2}" type="presParOf" srcId="{D693039E-2DB8-4A67-9246-3F376FB5A354}" destId="{47A57799-1827-42AA-AEEF-D377007F5721}" srcOrd="1" destOrd="0" presId="urn:microsoft.com/office/officeart/2009/3/layout/SubStepProcess"/>
    <dgm:cxn modelId="{789C57CC-B89A-46D1-A2E6-7D6DD28430DA}" type="presParOf" srcId="{D693039E-2DB8-4A67-9246-3F376FB5A354}" destId="{08E2F2DB-DC82-4FF9-9610-BB881CC7F399}" srcOrd="2" destOrd="0" presId="urn:microsoft.com/office/officeart/2009/3/layout/SubStepProcess"/>
    <dgm:cxn modelId="{187B1F13-030B-4276-89F1-E57924AE9DE1}" type="presParOf" srcId="{D693039E-2DB8-4A67-9246-3F376FB5A354}" destId="{1BF6FE8A-7740-4720-A1D1-129A38BD243B}" srcOrd="3" destOrd="0" presId="urn:microsoft.com/office/officeart/2009/3/layout/SubStepProcess"/>
    <dgm:cxn modelId="{2D6F64CD-D189-427B-A413-E1D3D2945529}" type="presParOf" srcId="{D693039E-2DB8-4A67-9246-3F376FB5A354}" destId="{35689B33-6EDA-45B2-A229-97A9FBE85DA4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AFD28-468D-4D5B-80AE-A0E315CED62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AAE49-FD10-4C75-8F13-6E816714AAA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dirty="0" smtClean="0"/>
            <a:t>Governance</a:t>
          </a:r>
          <a:r>
            <a:rPr lang="en-GB" sz="1900" dirty="0" smtClean="0"/>
            <a:t/>
          </a:r>
          <a:br>
            <a:rPr lang="en-GB" sz="1900" dirty="0" smtClean="0"/>
          </a:br>
          <a:r>
            <a:rPr lang="en-GB" sz="1800" dirty="0" smtClean="0"/>
            <a:t>How something is managed in terms of systems, protocols and  accountabilities</a:t>
          </a:r>
          <a:endParaRPr lang="en-US" sz="1800" dirty="0"/>
        </a:p>
      </dgm:t>
    </dgm:pt>
    <dgm:pt modelId="{1685BF9B-91FB-4732-B6FE-1A32F06D61BD}" type="parTrans" cxnId="{10F13296-46E7-48F8-AC31-C91B051718E5}">
      <dgm:prSet/>
      <dgm:spPr/>
      <dgm:t>
        <a:bodyPr/>
        <a:lstStyle/>
        <a:p>
          <a:endParaRPr lang="en-US"/>
        </a:p>
      </dgm:t>
    </dgm:pt>
    <dgm:pt modelId="{69E6EE22-792A-435C-B335-6E9185262F32}" type="sibTrans" cxnId="{10F13296-46E7-48F8-AC31-C91B051718E5}">
      <dgm:prSet/>
      <dgm:spPr/>
      <dgm:t>
        <a:bodyPr/>
        <a:lstStyle/>
        <a:p>
          <a:endParaRPr lang="en-US"/>
        </a:p>
      </dgm:t>
    </dgm:pt>
    <dgm:pt modelId="{8A968E81-FA86-4200-A0D1-4631B5B53EB2}">
      <dgm:prSet custT="1"/>
      <dgm:spPr>
        <a:solidFill>
          <a:srgbClr val="00B050"/>
        </a:solidFill>
      </dgm:spPr>
      <dgm:t>
        <a:bodyPr/>
        <a:lstStyle/>
        <a:p>
          <a:r>
            <a:rPr lang="en-GB" sz="2000" dirty="0" smtClean="0"/>
            <a:t>Policy</a:t>
          </a:r>
          <a:r>
            <a:rPr lang="en-GB" sz="1900" dirty="0" smtClean="0"/>
            <a:t/>
          </a:r>
          <a:br>
            <a:rPr lang="en-GB" sz="1900" dirty="0" smtClean="0"/>
          </a:br>
          <a:r>
            <a:rPr lang="en-GB" sz="1800" dirty="0" smtClean="0"/>
            <a:t>A course or principle of action adopted by the organizatio</a:t>
          </a:r>
          <a:r>
            <a:rPr lang="en-GB" sz="1900" dirty="0" smtClean="0"/>
            <a:t>n</a:t>
          </a:r>
        </a:p>
      </dgm:t>
    </dgm:pt>
    <dgm:pt modelId="{6048886C-2BD4-4F85-BFC0-7D37FEC219E4}" type="parTrans" cxnId="{7050AFD8-8A28-4880-96C5-66A33A26793F}">
      <dgm:prSet/>
      <dgm:spPr/>
      <dgm:t>
        <a:bodyPr/>
        <a:lstStyle/>
        <a:p>
          <a:endParaRPr lang="en-US"/>
        </a:p>
      </dgm:t>
    </dgm:pt>
    <dgm:pt modelId="{DA0CB4FB-03E9-404D-A5AA-BD337F65AB57}" type="sibTrans" cxnId="{7050AFD8-8A28-4880-96C5-66A33A26793F}">
      <dgm:prSet/>
      <dgm:spPr/>
      <dgm:t>
        <a:bodyPr/>
        <a:lstStyle/>
        <a:p>
          <a:endParaRPr lang="en-US"/>
        </a:p>
      </dgm:t>
    </dgm:pt>
    <dgm:pt modelId="{3C6C56AB-DE45-43CE-9589-357536650FEA}">
      <dgm:prSet custT="1"/>
      <dgm:spPr>
        <a:solidFill>
          <a:srgbClr val="7030A0"/>
        </a:solidFill>
      </dgm:spPr>
      <dgm:t>
        <a:bodyPr/>
        <a:lstStyle/>
        <a:p>
          <a:r>
            <a:rPr lang="en-GB" sz="2000" dirty="0" smtClean="0"/>
            <a:t>Risk mitigation</a:t>
          </a:r>
          <a:r>
            <a:rPr lang="en-GB" sz="1900" dirty="0" smtClean="0"/>
            <a:t/>
          </a:r>
          <a:br>
            <a:rPr lang="en-GB" sz="1900" dirty="0" smtClean="0"/>
          </a:br>
          <a:r>
            <a:rPr lang="en-GB" sz="1800" dirty="0" smtClean="0"/>
            <a:t>A reduction in exposure to a risk or its likelihood of occurrence</a:t>
          </a:r>
        </a:p>
      </dgm:t>
    </dgm:pt>
    <dgm:pt modelId="{CBDB9E61-ADFF-4C3C-B1DD-CCDDEE3564CE}" type="parTrans" cxnId="{D6238D3F-DBB2-43D8-B412-63E17B49D87F}">
      <dgm:prSet/>
      <dgm:spPr/>
      <dgm:t>
        <a:bodyPr/>
        <a:lstStyle/>
        <a:p>
          <a:endParaRPr lang="en-US"/>
        </a:p>
      </dgm:t>
    </dgm:pt>
    <dgm:pt modelId="{48424FC7-4418-4AFB-BA0F-381934B55368}" type="sibTrans" cxnId="{D6238D3F-DBB2-43D8-B412-63E17B49D87F}">
      <dgm:prSet/>
      <dgm:spPr/>
      <dgm:t>
        <a:bodyPr/>
        <a:lstStyle/>
        <a:p>
          <a:endParaRPr lang="en-US"/>
        </a:p>
      </dgm:t>
    </dgm:pt>
    <dgm:pt modelId="{62B5EFC5-B8D7-478E-937E-B569BBC63E54}">
      <dgm:prSet custT="1"/>
      <dgm:spPr>
        <a:solidFill>
          <a:srgbClr val="00B050"/>
        </a:solidFill>
      </dgm:spPr>
      <dgm:t>
        <a:bodyPr/>
        <a:lstStyle/>
        <a:p>
          <a:r>
            <a:rPr lang="en-GB" sz="2000" dirty="0" smtClean="0"/>
            <a:t>Automation</a:t>
          </a:r>
          <a:r>
            <a:rPr lang="en-GB" sz="2100" dirty="0" smtClean="0"/>
            <a:t/>
          </a:r>
          <a:br>
            <a:rPr lang="en-GB" sz="2100" dirty="0" smtClean="0"/>
          </a:br>
          <a:r>
            <a:rPr lang="en-GB" sz="1800" dirty="0" smtClean="0"/>
            <a:t>The automatic operation or control of a process or system</a:t>
          </a:r>
        </a:p>
      </dgm:t>
    </dgm:pt>
    <dgm:pt modelId="{15B41AFB-57AB-420D-94C0-E946A78892C8}" type="parTrans" cxnId="{23AC2192-2D5A-42E1-B14B-87A749B0F604}">
      <dgm:prSet/>
      <dgm:spPr/>
      <dgm:t>
        <a:bodyPr/>
        <a:lstStyle/>
        <a:p>
          <a:endParaRPr lang="en-US"/>
        </a:p>
      </dgm:t>
    </dgm:pt>
    <dgm:pt modelId="{4091D6AB-5017-4BBC-BA4D-8937DBDCEBE8}" type="sibTrans" cxnId="{23AC2192-2D5A-42E1-B14B-87A749B0F604}">
      <dgm:prSet/>
      <dgm:spPr/>
      <dgm:t>
        <a:bodyPr/>
        <a:lstStyle/>
        <a:p>
          <a:endParaRPr lang="en-US"/>
        </a:p>
      </dgm:t>
    </dgm:pt>
    <dgm:pt modelId="{74189236-C573-4D8C-817D-E33A355CF67E}">
      <dgm:prSet custT="1"/>
      <dgm:spPr>
        <a:solidFill>
          <a:srgbClr val="7030A0"/>
        </a:solidFill>
      </dgm:spPr>
      <dgm:t>
        <a:bodyPr/>
        <a:lstStyle/>
        <a:p>
          <a:r>
            <a:rPr lang="en-GB" sz="2000" dirty="0" smtClean="0"/>
            <a:t>Agility</a:t>
          </a:r>
          <a:r>
            <a:rPr lang="en-GB" sz="2200" dirty="0" smtClean="0"/>
            <a:t/>
          </a:r>
          <a:br>
            <a:rPr lang="en-GB" sz="2200" dirty="0" smtClean="0"/>
          </a:br>
          <a:r>
            <a:rPr lang="en-GB" sz="1800" dirty="0" smtClean="0"/>
            <a:t>The power of moving quickly, easily and gracefully</a:t>
          </a:r>
        </a:p>
      </dgm:t>
    </dgm:pt>
    <dgm:pt modelId="{8D128978-99DE-4FE6-B0E3-6BF77EF66A56}" type="parTrans" cxnId="{F3DD0355-F289-4D21-95F5-13137E9B3662}">
      <dgm:prSet/>
      <dgm:spPr/>
      <dgm:t>
        <a:bodyPr/>
        <a:lstStyle/>
        <a:p>
          <a:endParaRPr lang="en-US"/>
        </a:p>
      </dgm:t>
    </dgm:pt>
    <dgm:pt modelId="{88053429-77E2-44F2-8385-91F72E205650}" type="sibTrans" cxnId="{F3DD0355-F289-4D21-95F5-13137E9B3662}">
      <dgm:prSet/>
      <dgm:spPr/>
      <dgm:t>
        <a:bodyPr/>
        <a:lstStyle/>
        <a:p>
          <a:endParaRPr lang="en-US"/>
        </a:p>
      </dgm:t>
    </dgm:pt>
    <dgm:pt modelId="{8ABEF2AD-A2CE-4A0D-959C-A3B6527B7A14}" type="pres">
      <dgm:prSet presAssocID="{CDBAFD28-468D-4D5B-80AE-A0E315CED6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B76606-6899-4347-83F9-B01419FAA3A5}" type="pres">
      <dgm:prSet presAssocID="{10CAAE49-FD10-4C75-8F13-6E816714AA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1FC3B-10FB-4A1A-B1A1-3553E102A9EB}" type="pres">
      <dgm:prSet presAssocID="{69E6EE22-792A-435C-B335-6E9185262F32}" presName="sibTrans" presStyleCnt="0"/>
      <dgm:spPr/>
    </dgm:pt>
    <dgm:pt modelId="{676525B8-C7DC-4E2D-92CA-AF6E00E38A30}" type="pres">
      <dgm:prSet presAssocID="{8A968E81-FA86-4200-A0D1-4631B5B53E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8E9DA-AA85-403E-8629-3E161BE6BFFA}" type="pres">
      <dgm:prSet presAssocID="{DA0CB4FB-03E9-404D-A5AA-BD337F65AB57}" presName="sibTrans" presStyleCnt="0"/>
      <dgm:spPr/>
    </dgm:pt>
    <dgm:pt modelId="{424BE692-8801-41C1-B4CB-9018BF899729}" type="pres">
      <dgm:prSet presAssocID="{3C6C56AB-DE45-43CE-9589-357536650F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13722-7FF0-47F2-87B6-0BFC1B7C56C4}" type="pres">
      <dgm:prSet presAssocID="{48424FC7-4418-4AFB-BA0F-381934B55368}" presName="sibTrans" presStyleCnt="0"/>
      <dgm:spPr/>
    </dgm:pt>
    <dgm:pt modelId="{5F548A99-D3B7-4C55-B087-18119BE59E8D}" type="pres">
      <dgm:prSet presAssocID="{62B5EFC5-B8D7-478E-937E-B569BBC63E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929B9-ABC3-47A4-A8E0-6A3A3FCAB59B}" type="pres">
      <dgm:prSet presAssocID="{4091D6AB-5017-4BBC-BA4D-8937DBDCEBE8}" presName="sibTrans" presStyleCnt="0"/>
      <dgm:spPr/>
    </dgm:pt>
    <dgm:pt modelId="{1242AF2B-6AC7-486D-B600-E7B318E4DE36}" type="pres">
      <dgm:prSet presAssocID="{74189236-C573-4D8C-817D-E33A355CF6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A7172-568D-468F-A36C-C1D04E38099F}" type="presOf" srcId="{10CAAE49-FD10-4C75-8F13-6E816714AAAC}" destId="{E0B76606-6899-4347-83F9-B01419FAA3A5}" srcOrd="0" destOrd="0" presId="urn:microsoft.com/office/officeart/2005/8/layout/default"/>
    <dgm:cxn modelId="{10F13296-46E7-48F8-AC31-C91B051718E5}" srcId="{CDBAFD28-468D-4D5B-80AE-A0E315CED627}" destId="{10CAAE49-FD10-4C75-8F13-6E816714AAAC}" srcOrd="0" destOrd="0" parTransId="{1685BF9B-91FB-4732-B6FE-1A32F06D61BD}" sibTransId="{69E6EE22-792A-435C-B335-6E9185262F32}"/>
    <dgm:cxn modelId="{0F9AD1D6-E247-487C-BD84-A94E8ABD202E}" type="presOf" srcId="{62B5EFC5-B8D7-478E-937E-B569BBC63E54}" destId="{5F548A99-D3B7-4C55-B087-18119BE59E8D}" srcOrd="0" destOrd="0" presId="urn:microsoft.com/office/officeart/2005/8/layout/default"/>
    <dgm:cxn modelId="{7050AFD8-8A28-4880-96C5-66A33A26793F}" srcId="{CDBAFD28-468D-4D5B-80AE-A0E315CED627}" destId="{8A968E81-FA86-4200-A0D1-4631B5B53EB2}" srcOrd="1" destOrd="0" parTransId="{6048886C-2BD4-4F85-BFC0-7D37FEC219E4}" sibTransId="{DA0CB4FB-03E9-404D-A5AA-BD337F65AB57}"/>
    <dgm:cxn modelId="{F3DD0355-F289-4D21-95F5-13137E9B3662}" srcId="{CDBAFD28-468D-4D5B-80AE-A0E315CED627}" destId="{74189236-C573-4D8C-817D-E33A355CF67E}" srcOrd="4" destOrd="0" parTransId="{8D128978-99DE-4FE6-B0E3-6BF77EF66A56}" sibTransId="{88053429-77E2-44F2-8385-91F72E205650}"/>
    <dgm:cxn modelId="{D6238D3F-DBB2-43D8-B412-63E17B49D87F}" srcId="{CDBAFD28-468D-4D5B-80AE-A0E315CED627}" destId="{3C6C56AB-DE45-43CE-9589-357536650FEA}" srcOrd="2" destOrd="0" parTransId="{CBDB9E61-ADFF-4C3C-B1DD-CCDDEE3564CE}" sibTransId="{48424FC7-4418-4AFB-BA0F-381934B55368}"/>
    <dgm:cxn modelId="{BF959A93-CB35-47A5-9CAB-8ECA5E88C1CF}" type="presOf" srcId="{74189236-C573-4D8C-817D-E33A355CF67E}" destId="{1242AF2B-6AC7-486D-B600-E7B318E4DE36}" srcOrd="0" destOrd="0" presId="urn:microsoft.com/office/officeart/2005/8/layout/default"/>
    <dgm:cxn modelId="{23AC2192-2D5A-42E1-B14B-87A749B0F604}" srcId="{CDBAFD28-468D-4D5B-80AE-A0E315CED627}" destId="{62B5EFC5-B8D7-478E-937E-B569BBC63E54}" srcOrd="3" destOrd="0" parTransId="{15B41AFB-57AB-420D-94C0-E946A78892C8}" sibTransId="{4091D6AB-5017-4BBC-BA4D-8937DBDCEBE8}"/>
    <dgm:cxn modelId="{5FDE4F82-DE90-4E6E-9269-6D2C4637FF03}" type="presOf" srcId="{8A968E81-FA86-4200-A0D1-4631B5B53EB2}" destId="{676525B8-C7DC-4E2D-92CA-AF6E00E38A30}" srcOrd="0" destOrd="0" presId="urn:microsoft.com/office/officeart/2005/8/layout/default"/>
    <dgm:cxn modelId="{9E8ED5D1-3FB2-4EDD-A780-95F8165E44BF}" type="presOf" srcId="{CDBAFD28-468D-4D5B-80AE-A0E315CED627}" destId="{8ABEF2AD-A2CE-4A0D-959C-A3B6527B7A14}" srcOrd="0" destOrd="0" presId="urn:microsoft.com/office/officeart/2005/8/layout/default"/>
    <dgm:cxn modelId="{B97260DC-54CF-4DCF-8613-C9DD723655EA}" type="presOf" srcId="{3C6C56AB-DE45-43CE-9589-357536650FEA}" destId="{424BE692-8801-41C1-B4CB-9018BF899729}" srcOrd="0" destOrd="0" presId="urn:microsoft.com/office/officeart/2005/8/layout/default"/>
    <dgm:cxn modelId="{52D504A4-0BE9-499A-B37D-02778563D845}" type="presParOf" srcId="{8ABEF2AD-A2CE-4A0D-959C-A3B6527B7A14}" destId="{E0B76606-6899-4347-83F9-B01419FAA3A5}" srcOrd="0" destOrd="0" presId="urn:microsoft.com/office/officeart/2005/8/layout/default"/>
    <dgm:cxn modelId="{A278A910-BF2A-40A6-9D00-8AA9E1C9FC79}" type="presParOf" srcId="{8ABEF2AD-A2CE-4A0D-959C-A3B6527B7A14}" destId="{6821FC3B-10FB-4A1A-B1A1-3553E102A9EB}" srcOrd="1" destOrd="0" presId="urn:microsoft.com/office/officeart/2005/8/layout/default"/>
    <dgm:cxn modelId="{BA460E75-F142-417C-AD88-48445C6AE017}" type="presParOf" srcId="{8ABEF2AD-A2CE-4A0D-959C-A3B6527B7A14}" destId="{676525B8-C7DC-4E2D-92CA-AF6E00E38A30}" srcOrd="2" destOrd="0" presId="urn:microsoft.com/office/officeart/2005/8/layout/default"/>
    <dgm:cxn modelId="{DDDA251F-66D3-46ED-A162-25F2337C3DC3}" type="presParOf" srcId="{8ABEF2AD-A2CE-4A0D-959C-A3B6527B7A14}" destId="{6678E9DA-AA85-403E-8629-3E161BE6BFFA}" srcOrd="3" destOrd="0" presId="urn:microsoft.com/office/officeart/2005/8/layout/default"/>
    <dgm:cxn modelId="{EB1122AD-08AC-469F-A9BA-C803BB505DD6}" type="presParOf" srcId="{8ABEF2AD-A2CE-4A0D-959C-A3B6527B7A14}" destId="{424BE692-8801-41C1-B4CB-9018BF899729}" srcOrd="4" destOrd="0" presId="urn:microsoft.com/office/officeart/2005/8/layout/default"/>
    <dgm:cxn modelId="{72AFA26D-2ABC-488D-A312-03A480330B36}" type="presParOf" srcId="{8ABEF2AD-A2CE-4A0D-959C-A3B6527B7A14}" destId="{3A513722-7FF0-47F2-87B6-0BFC1B7C56C4}" srcOrd="5" destOrd="0" presId="urn:microsoft.com/office/officeart/2005/8/layout/default"/>
    <dgm:cxn modelId="{0EF2FB8E-79D0-4DD6-A0C7-4124E0B26BD6}" type="presParOf" srcId="{8ABEF2AD-A2CE-4A0D-959C-A3B6527B7A14}" destId="{5F548A99-D3B7-4C55-B087-18119BE59E8D}" srcOrd="6" destOrd="0" presId="urn:microsoft.com/office/officeart/2005/8/layout/default"/>
    <dgm:cxn modelId="{A64ECCF7-78C4-426B-B293-9FEB61D3F8B9}" type="presParOf" srcId="{8ABEF2AD-A2CE-4A0D-959C-A3B6527B7A14}" destId="{481929B9-ABC3-47A4-A8E0-6A3A3FCAB59B}" srcOrd="7" destOrd="0" presId="urn:microsoft.com/office/officeart/2005/8/layout/default"/>
    <dgm:cxn modelId="{C6F5093B-6310-4B68-B959-64F08510C008}" type="presParOf" srcId="{8ABEF2AD-A2CE-4A0D-959C-A3B6527B7A14}" destId="{1242AF2B-6AC7-486D-B600-E7B318E4DE36}" srcOrd="8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B34D8-C1E8-4C6F-AE72-B8FC0B6380F0}" type="doc">
      <dgm:prSet loTypeId="urn:microsoft.com/office/officeart/2005/8/layout/pyramid2" loCatId="list" qsTypeId="urn:microsoft.com/office/officeart/2005/8/quickstyle/simple4" qsCatId="simple" csTypeId="urn:microsoft.com/office/officeart/2005/8/colors/accent4_4" csCatId="accent4" phldr="1"/>
      <dgm:spPr/>
    </dgm:pt>
    <dgm:pt modelId="{D5AA27F1-22F5-4AAE-951E-900B237CA40C}">
      <dgm:prSet phldrT="[Text]"/>
      <dgm:spPr/>
      <dgm:t>
        <a:bodyPr/>
        <a:lstStyle/>
        <a:p>
          <a:r>
            <a:rPr lang="en-GB" b="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Optimizing and Agile</a:t>
          </a:r>
          <a:endParaRPr lang="en-GB" b="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gm:t>
    </dgm:pt>
    <dgm:pt modelId="{7085CC85-BEB9-4CC8-A6A4-499695C4017D}" type="parTrans" cxnId="{78B48145-4764-4744-B507-51B41E3D4C19}">
      <dgm:prSet/>
      <dgm:spPr/>
      <dgm:t>
        <a:bodyPr/>
        <a:lstStyle/>
        <a:p>
          <a:endParaRPr lang="en-US"/>
        </a:p>
      </dgm:t>
    </dgm:pt>
    <dgm:pt modelId="{64CEBF87-1371-48E8-A108-A9792605F268}" type="sibTrans" cxnId="{78B48145-4764-4744-B507-51B41E3D4C19}">
      <dgm:prSet/>
      <dgm:spPr/>
      <dgm:t>
        <a:bodyPr/>
        <a:lstStyle/>
        <a:p>
          <a:endParaRPr lang="en-US"/>
        </a:p>
      </dgm:t>
    </dgm:pt>
    <dgm:pt modelId="{DA9492B8-BBD8-4C21-AB1F-49C8AB4FD3D8}">
      <dgm:prSet phldrT="[Text]"/>
      <dgm:spPr/>
      <dgm:t>
        <a:bodyPr/>
        <a:lstStyle/>
        <a:p>
          <a:r>
            <a:rPr lang="en-GB" b="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Ad hoc and Informal </a:t>
          </a:r>
          <a:endParaRPr lang="en-GB" b="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gm:t>
    </dgm:pt>
    <dgm:pt modelId="{D1AA0F16-2DA0-44E9-A1DA-838025726002}" type="parTrans" cxnId="{69853139-2890-474A-B1F7-6194FBDBC491}">
      <dgm:prSet/>
      <dgm:spPr/>
      <dgm:t>
        <a:bodyPr/>
        <a:lstStyle/>
        <a:p>
          <a:endParaRPr lang="en-US"/>
        </a:p>
      </dgm:t>
    </dgm:pt>
    <dgm:pt modelId="{E9598C27-BFF2-46C9-AC7F-BA7E45119B74}" type="sibTrans" cxnId="{69853139-2890-474A-B1F7-6194FBDBC491}">
      <dgm:prSet/>
      <dgm:spPr/>
      <dgm:t>
        <a:bodyPr/>
        <a:lstStyle/>
        <a:p>
          <a:endParaRPr lang="en-US"/>
        </a:p>
      </dgm:t>
    </dgm:pt>
    <dgm:pt modelId="{F1C0DDC8-854B-4577-AC73-F0FC5E380520}">
      <dgm:prSet phldrT="[Text]"/>
      <dgm:spPr/>
      <dgm:t>
        <a:bodyPr/>
        <a:lstStyle/>
        <a:p>
          <a:r>
            <a:rPr lang="en-GB" b="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Planned and Tracked</a:t>
          </a:r>
          <a:endParaRPr lang="en-GB" b="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gm:t>
    </dgm:pt>
    <dgm:pt modelId="{D1391127-8EC3-4390-A9C7-7D9199F05382}" type="parTrans" cxnId="{59E458FA-FCE7-46B2-8FE7-98D46B51CFA7}">
      <dgm:prSet/>
      <dgm:spPr/>
      <dgm:t>
        <a:bodyPr/>
        <a:lstStyle/>
        <a:p>
          <a:endParaRPr lang="en-US"/>
        </a:p>
      </dgm:t>
    </dgm:pt>
    <dgm:pt modelId="{8B018324-B92F-4495-9B04-3B23BE9297E0}" type="sibTrans" cxnId="{59E458FA-FCE7-46B2-8FE7-98D46B51CFA7}">
      <dgm:prSet/>
      <dgm:spPr/>
      <dgm:t>
        <a:bodyPr/>
        <a:lstStyle/>
        <a:p>
          <a:endParaRPr lang="en-US"/>
        </a:p>
      </dgm:t>
    </dgm:pt>
    <dgm:pt modelId="{46ECCDD0-588C-4475-A4F7-18205CD5ECFC}">
      <dgm:prSet phldrT="[Text]"/>
      <dgm:spPr/>
      <dgm:t>
        <a:bodyPr/>
        <a:lstStyle/>
        <a:p>
          <a:r>
            <a:rPr lang="en-GB" b="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Defined and Institutionalized</a:t>
          </a:r>
          <a:endParaRPr lang="en-GB" b="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gm:t>
    </dgm:pt>
    <dgm:pt modelId="{98D3BBC6-4C55-4F53-AFAB-76B0769D654C}" type="parTrans" cxnId="{FBC30DEF-C63C-4F75-80DA-3C0D33939C9A}">
      <dgm:prSet/>
      <dgm:spPr/>
      <dgm:t>
        <a:bodyPr/>
        <a:lstStyle/>
        <a:p>
          <a:endParaRPr lang="en-US"/>
        </a:p>
      </dgm:t>
    </dgm:pt>
    <dgm:pt modelId="{5A09ECDC-453F-415C-B6B2-28BF9ACC6855}" type="sibTrans" cxnId="{FBC30DEF-C63C-4F75-80DA-3C0D33939C9A}">
      <dgm:prSet/>
      <dgm:spPr/>
      <dgm:t>
        <a:bodyPr/>
        <a:lstStyle/>
        <a:p>
          <a:endParaRPr lang="en-US"/>
        </a:p>
      </dgm:t>
    </dgm:pt>
    <dgm:pt modelId="{CF5C8BD2-DBA2-4722-AEE6-05A81343E5B9}">
      <dgm:prSet phldrT="[Text]"/>
      <dgm:spPr/>
      <dgm:t>
        <a:bodyPr/>
        <a:lstStyle/>
        <a:p>
          <a:r>
            <a:rPr lang="en-GB" b="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Managed and Measured</a:t>
          </a:r>
          <a:endParaRPr lang="en-GB" b="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gm:t>
    </dgm:pt>
    <dgm:pt modelId="{A4FF2FBE-B6FC-4E7A-BAEF-04903008F95E}" type="parTrans" cxnId="{B20B10EF-F03A-4D17-92FB-1040F60BED41}">
      <dgm:prSet/>
      <dgm:spPr/>
      <dgm:t>
        <a:bodyPr/>
        <a:lstStyle/>
        <a:p>
          <a:endParaRPr lang="en-US"/>
        </a:p>
      </dgm:t>
    </dgm:pt>
    <dgm:pt modelId="{ECCA85FD-ED89-46C7-9C44-038E0C20CE75}" type="sibTrans" cxnId="{B20B10EF-F03A-4D17-92FB-1040F60BED41}">
      <dgm:prSet/>
      <dgm:spPr/>
      <dgm:t>
        <a:bodyPr/>
        <a:lstStyle/>
        <a:p>
          <a:endParaRPr lang="en-US"/>
        </a:p>
      </dgm:t>
    </dgm:pt>
    <dgm:pt modelId="{8E7F8BCE-EC75-408B-838F-F3FE32155B8F}" type="pres">
      <dgm:prSet presAssocID="{FC3B34D8-C1E8-4C6F-AE72-B8FC0B6380F0}" presName="compositeShape" presStyleCnt="0">
        <dgm:presLayoutVars>
          <dgm:dir/>
          <dgm:resizeHandles/>
        </dgm:presLayoutVars>
      </dgm:prSet>
      <dgm:spPr/>
    </dgm:pt>
    <dgm:pt modelId="{EF559B5A-F89C-44E6-A971-3AC2B94F5EB5}" type="pres">
      <dgm:prSet presAssocID="{FC3B34D8-C1E8-4C6F-AE72-B8FC0B6380F0}" presName="pyramid" presStyleLbl="node1" presStyleIdx="0" presStyleCnt="1" custLinFactNeighborX="1796"/>
      <dgm:spPr>
        <a:solidFill>
          <a:srgbClr val="7030A0"/>
        </a:solidFill>
      </dgm:spPr>
    </dgm:pt>
    <dgm:pt modelId="{34E134AB-895C-458A-A39F-262E57410661}" type="pres">
      <dgm:prSet presAssocID="{FC3B34D8-C1E8-4C6F-AE72-B8FC0B6380F0}" presName="theList" presStyleCnt="0"/>
      <dgm:spPr/>
    </dgm:pt>
    <dgm:pt modelId="{86D846CF-6A8C-4C66-9C6C-B081A5D9D0E9}" type="pres">
      <dgm:prSet presAssocID="{D5AA27F1-22F5-4AAE-951E-900B237CA40C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BEB78-67B1-4C88-BA15-0B071F330384}" type="pres">
      <dgm:prSet presAssocID="{D5AA27F1-22F5-4AAE-951E-900B237CA40C}" presName="aSpace" presStyleCnt="0"/>
      <dgm:spPr/>
    </dgm:pt>
    <dgm:pt modelId="{91FC56AF-DBFE-4A9B-9251-D0A9B0FF6950}" type="pres">
      <dgm:prSet presAssocID="{CF5C8BD2-DBA2-4722-AEE6-05A81343E5B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CF082-8072-4B31-AD17-8016F5F925DC}" type="pres">
      <dgm:prSet presAssocID="{CF5C8BD2-DBA2-4722-AEE6-05A81343E5B9}" presName="aSpace" presStyleCnt="0"/>
      <dgm:spPr/>
    </dgm:pt>
    <dgm:pt modelId="{7E0D6B9F-6488-4BF5-BB73-60B139DEA383}" type="pres">
      <dgm:prSet presAssocID="{46ECCDD0-588C-4475-A4F7-18205CD5ECF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385DC-3434-4FDC-A1DB-F758055571E2}" type="pres">
      <dgm:prSet presAssocID="{46ECCDD0-588C-4475-A4F7-18205CD5ECFC}" presName="aSpace" presStyleCnt="0"/>
      <dgm:spPr/>
    </dgm:pt>
    <dgm:pt modelId="{5D3FAF18-D20D-4B4F-8B7C-84B70595C1EA}" type="pres">
      <dgm:prSet presAssocID="{F1C0DDC8-854B-4577-AC73-F0FC5E380520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6A2C-48CC-485E-8974-E6F892BEB36E}" type="pres">
      <dgm:prSet presAssocID="{F1C0DDC8-854B-4577-AC73-F0FC5E380520}" presName="aSpace" presStyleCnt="0"/>
      <dgm:spPr/>
    </dgm:pt>
    <dgm:pt modelId="{7511CFD5-FD84-47AC-B234-6DA7A91CF52E}" type="pres">
      <dgm:prSet presAssocID="{DA9492B8-BBD8-4C21-AB1F-49C8AB4FD3D8}" presName="aNode" presStyleLbl="fgAcc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7413542-15A0-46EA-B24D-A2E19523C111}" type="pres">
      <dgm:prSet presAssocID="{DA9492B8-BBD8-4C21-AB1F-49C8AB4FD3D8}" presName="aSpace" presStyleCnt="0"/>
      <dgm:spPr/>
    </dgm:pt>
  </dgm:ptLst>
  <dgm:cxnLst>
    <dgm:cxn modelId="{78B48145-4764-4744-B507-51B41E3D4C19}" srcId="{FC3B34D8-C1E8-4C6F-AE72-B8FC0B6380F0}" destId="{D5AA27F1-22F5-4AAE-951E-900B237CA40C}" srcOrd="0" destOrd="0" parTransId="{7085CC85-BEB9-4CC8-A6A4-499695C4017D}" sibTransId="{64CEBF87-1371-48E8-A108-A9792605F268}"/>
    <dgm:cxn modelId="{1C2FB060-D4E7-4978-B867-47E3FCE546FD}" type="presOf" srcId="{CF5C8BD2-DBA2-4722-AEE6-05A81343E5B9}" destId="{91FC56AF-DBFE-4A9B-9251-D0A9B0FF6950}" srcOrd="0" destOrd="0" presId="urn:microsoft.com/office/officeart/2005/8/layout/pyramid2"/>
    <dgm:cxn modelId="{D9342C4D-DB18-4EF5-A100-977582E158DC}" type="presOf" srcId="{46ECCDD0-588C-4475-A4F7-18205CD5ECFC}" destId="{7E0D6B9F-6488-4BF5-BB73-60B139DEA383}" srcOrd="0" destOrd="0" presId="urn:microsoft.com/office/officeart/2005/8/layout/pyramid2"/>
    <dgm:cxn modelId="{59E458FA-FCE7-46B2-8FE7-98D46B51CFA7}" srcId="{FC3B34D8-C1E8-4C6F-AE72-B8FC0B6380F0}" destId="{F1C0DDC8-854B-4577-AC73-F0FC5E380520}" srcOrd="3" destOrd="0" parTransId="{D1391127-8EC3-4390-A9C7-7D9199F05382}" sibTransId="{8B018324-B92F-4495-9B04-3B23BE9297E0}"/>
    <dgm:cxn modelId="{FBC30DEF-C63C-4F75-80DA-3C0D33939C9A}" srcId="{FC3B34D8-C1E8-4C6F-AE72-B8FC0B6380F0}" destId="{46ECCDD0-588C-4475-A4F7-18205CD5ECFC}" srcOrd="2" destOrd="0" parTransId="{98D3BBC6-4C55-4F53-AFAB-76B0769D654C}" sibTransId="{5A09ECDC-453F-415C-B6B2-28BF9ACC6855}"/>
    <dgm:cxn modelId="{EE7700A1-048A-4F05-AEB5-8206A07FA77D}" type="presOf" srcId="{DA9492B8-BBD8-4C21-AB1F-49C8AB4FD3D8}" destId="{7511CFD5-FD84-47AC-B234-6DA7A91CF52E}" srcOrd="0" destOrd="0" presId="urn:microsoft.com/office/officeart/2005/8/layout/pyramid2"/>
    <dgm:cxn modelId="{C2CAD7D1-BF79-4E87-AC2D-E05A8E463623}" type="presOf" srcId="{F1C0DDC8-854B-4577-AC73-F0FC5E380520}" destId="{5D3FAF18-D20D-4B4F-8B7C-84B70595C1EA}" srcOrd="0" destOrd="0" presId="urn:microsoft.com/office/officeart/2005/8/layout/pyramid2"/>
    <dgm:cxn modelId="{D26827FB-0281-4DF1-AA62-394788F72E89}" type="presOf" srcId="{FC3B34D8-C1E8-4C6F-AE72-B8FC0B6380F0}" destId="{8E7F8BCE-EC75-408B-838F-F3FE32155B8F}" srcOrd="0" destOrd="0" presId="urn:microsoft.com/office/officeart/2005/8/layout/pyramid2"/>
    <dgm:cxn modelId="{8942E8CE-7F37-4660-876E-DEB9E094517A}" type="presOf" srcId="{D5AA27F1-22F5-4AAE-951E-900B237CA40C}" destId="{86D846CF-6A8C-4C66-9C6C-B081A5D9D0E9}" srcOrd="0" destOrd="0" presId="urn:microsoft.com/office/officeart/2005/8/layout/pyramid2"/>
    <dgm:cxn modelId="{B20B10EF-F03A-4D17-92FB-1040F60BED41}" srcId="{FC3B34D8-C1E8-4C6F-AE72-B8FC0B6380F0}" destId="{CF5C8BD2-DBA2-4722-AEE6-05A81343E5B9}" srcOrd="1" destOrd="0" parTransId="{A4FF2FBE-B6FC-4E7A-BAEF-04903008F95E}" sibTransId="{ECCA85FD-ED89-46C7-9C44-038E0C20CE75}"/>
    <dgm:cxn modelId="{69853139-2890-474A-B1F7-6194FBDBC491}" srcId="{FC3B34D8-C1E8-4C6F-AE72-B8FC0B6380F0}" destId="{DA9492B8-BBD8-4C21-AB1F-49C8AB4FD3D8}" srcOrd="4" destOrd="0" parTransId="{D1AA0F16-2DA0-44E9-A1DA-838025726002}" sibTransId="{E9598C27-BFF2-46C9-AC7F-BA7E45119B74}"/>
    <dgm:cxn modelId="{927EBB65-8A9D-4F34-8B8B-50D096D395E1}" type="presParOf" srcId="{8E7F8BCE-EC75-408B-838F-F3FE32155B8F}" destId="{EF559B5A-F89C-44E6-A971-3AC2B94F5EB5}" srcOrd="0" destOrd="0" presId="urn:microsoft.com/office/officeart/2005/8/layout/pyramid2"/>
    <dgm:cxn modelId="{D6145B7F-357C-4838-B543-812723C97B6B}" type="presParOf" srcId="{8E7F8BCE-EC75-408B-838F-F3FE32155B8F}" destId="{34E134AB-895C-458A-A39F-262E57410661}" srcOrd="1" destOrd="0" presId="urn:microsoft.com/office/officeart/2005/8/layout/pyramid2"/>
    <dgm:cxn modelId="{68DBA6D1-395D-4B3F-8498-6304526C23AD}" type="presParOf" srcId="{34E134AB-895C-458A-A39F-262E57410661}" destId="{86D846CF-6A8C-4C66-9C6C-B081A5D9D0E9}" srcOrd="0" destOrd="0" presId="urn:microsoft.com/office/officeart/2005/8/layout/pyramid2"/>
    <dgm:cxn modelId="{321C5317-2328-4B38-AE8B-3DEB1492D266}" type="presParOf" srcId="{34E134AB-895C-458A-A39F-262E57410661}" destId="{68DBEB78-67B1-4C88-BA15-0B071F330384}" srcOrd="1" destOrd="0" presId="urn:microsoft.com/office/officeart/2005/8/layout/pyramid2"/>
    <dgm:cxn modelId="{ABA30B59-9CC7-4CAB-B773-46059835E016}" type="presParOf" srcId="{34E134AB-895C-458A-A39F-262E57410661}" destId="{91FC56AF-DBFE-4A9B-9251-D0A9B0FF6950}" srcOrd="2" destOrd="0" presId="urn:microsoft.com/office/officeart/2005/8/layout/pyramid2"/>
    <dgm:cxn modelId="{58712E4E-4FFE-4531-BB76-462278C752D8}" type="presParOf" srcId="{34E134AB-895C-458A-A39F-262E57410661}" destId="{6A7CF082-8072-4B31-AD17-8016F5F925DC}" srcOrd="3" destOrd="0" presId="urn:microsoft.com/office/officeart/2005/8/layout/pyramid2"/>
    <dgm:cxn modelId="{A9ED6B8D-615A-47A9-AFAB-940F6026297C}" type="presParOf" srcId="{34E134AB-895C-458A-A39F-262E57410661}" destId="{7E0D6B9F-6488-4BF5-BB73-60B139DEA383}" srcOrd="4" destOrd="0" presId="urn:microsoft.com/office/officeart/2005/8/layout/pyramid2"/>
    <dgm:cxn modelId="{3C29F30C-E057-45DF-B858-80BCA83DE0C2}" type="presParOf" srcId="{34E134AB-895C-458A-A39F-262E57410661}" destId="{A24385DC-3434-4FDC-A1DB-F758055571E2}" srcOrd="5" destOrd="0" presId="urn:microsoft.com/office/officeart/2005/8/layout/pyramid2"/>
    <dgm:cxn modelId="{E248EA1B-25A4-4DB1-BE26-092F8E514BB4}" type="presParOf" srcId="{34E134AB-895C-458A-A39F-262E57410661}" destId="{5D3FAF18-D20D-4B4F-8B7C-84B70595C1EA}" srcOrd="6" destOrd="0" presId="urn:microsoft.com/office/officeart/2005/8/layout/pyramid2"/>
    <dgm:cxn modelId="{EDE38CC7-2C75-4911-B242-1B73C008C732}" type="presParOf" srcId="{34E134AB-895C-458A-A39F-262E57410661}" destId="{C8A36A2C-48CC-485E-8974-E6F892BEB36E}" srcOrd="7" destOrd="0" presId="urn:microsoft.com/office/officeart/2005/8/layout/pyramid2"/>
    <dgm:cxn modelId="{F3148449-2948-4706-BA26-FBD1B59C7EEB}" type="presParOf" srcId="{34E134AB-895C-458A-A39F-262E57410661}" destId="{7511CFD5-FD84-47AC-B234-6DA7A91CF52E}" srcOrd="8" destOrd="0" presId="urn:microsoft.com/office/officeart/2005/8/layout/pyramid2"/>
    <dgm:cxn modelId="{2B3CFC5E-8F25-4C86-8384-4FE3ABC8F8AB}" type="presParOf" srcId="{34E134AB-895C-458A-A39F-262E57410661}" destId="{97413542-15A0-46EA-B24D-A2E19523C11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1AA0-8DF4-47C8-AACB-C2EB19448CE7}">
      <dsp:nvSpPr>
        <dsp:cNvPr id="0" name=""/>
        <dsp:cNvSpPr/>
      </dsp:nvSpPr>
      <dsp:spPr>
        <a:xfrm rot="5400000">
          <a:off x="319504" y="2338969"/>
          <a:ext cx="893890" cy="1487414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8C7B8-E222-42E6-A54F-6868D93BD990}">
      <dsp:nvSpPr>
        <dsp:cNvPr id="0" name=""/>
        <dsp:cNvSpPr/>
      </dsp:nvSpPr>
      <dsp:spPr>
        <a:xfrm>
          <a:off x="152159" y="2747129"/>
          <a:ext cx="1342846" cy="117708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Ad hoc and Informal </a:t>
          </a:r>
        </a:p>
      </dsp:txBody>
      <dsp:txXfrm>
        <a:off x="152159" y="2747129"/>
        <a:ext cx="1342846" cy="1177083"/>
      </dsp:txXfrm>
    </dsp:sp>
    <dsp:sp modelId="{B94AB9C9-00F2-4412-BCBC-A4DA369633C3}">
      <dsp:nvSpPr>
        <dsp:cNvPr id="0" name=""/>
        <dsp:cNvSpPr/>
      </dsp:nvSpPr>
      <dsp:spPr>
        <a:xfrm>
          <a:off x="1241638" y="2193208"/>
          <a:ext cx="253367" cy="25336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5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E0D93-676D-485A-9EF2-690067BD3E24}">
      <dsp:nvSpPr>
        <dsp:cNvPr id="0" name=""/>
        <dsp:cNvSpPr/>
      </dsp:nvSpPr>
      <dsp:spPr>
        <a:xfrm rot="5400000">
          <a:off x="1945278" y="1895927"/>
          <a:ext cx="893890" cy="1487414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1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10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AA6FC-FC4B-4024-B94A-CFE1DCF0A499}">
      <dsp:nvSpPr>
        <dsp:cNvPr id="0" name=""/>
        <dsp:cNvSpPr/>
      </dsp:nvSpPr>
      <dsp:spPr>
        <a:xfrm>
          <a:off x="1796065" y="2340343"/>
          <a:ext cx="1342846" cy="117708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Planned and Tracked</a:t>
          </a:r>
        </a:p>
      </dsp:txBody>
      <dsp:txXfrm>
        <a:off x="1796065" y="2340343"/>
        <a:ext cx="1342846" cy="1177083"/>
      </dsp:txXfrm>
    </dsp:sp>
    <dsp:sp modelId="{C74CB543-E651-46E0-87BE-EF90CC81783E}">
      <dsp:nvSpPr>
        <dsp:cNvPr id="0" name=""/>
        <dsp:cNvSpPr/>
      </dsp:nvSpPr>
      <dsp:spPr>
        <a:xfrm>
          <a:off x="2885544" y="1786422"/>
          <a:ext cx="253367" cy="25336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15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6B8CD-4973-4674-812B-E90E8001C529}">
      <dsp:nvSpPr>
        <dsp:cNvPr id="0" name=""/>
        <dsp:cNvSpPr/>
      </dsp:nvSpPr>
      <dsp:spPr>
        <a:xfrm rot="5400000">
          <a:off x="3589184" y="1489141"/>
          <a:ext cx="893890" cy="1487414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2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20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752F-FECE-423F-87C8-DE3F267820DC}">
      <dsp:nvSpPr>
        <dsp:cNvPr id="0" name=""/>
        <dsp:cNvSpPr/>
      </dsp:nvSpPr>
      <dsp:spPr>
        <a:xfrm>
          <a:off x="3439971" y="1933557"/>
          <a:ext cx="1342846" cy="117708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Defined and Institutionalized</a:t>
          </a:r>
        </a:p>
      </dsp:txBody>
      <dsp:txXfrm>
        <a:off x="3439971" y="1933557"/>
        <a:ext cx="1342846" cy="1177083"/>
      </dsp:txXfrm>
    </dsp:sp>
    <dsp:sp modelId="{1FC8DB74-F237-44D5-8980-48A8DE830ABD}">
      <dsp:nvSpPr>
        <dsp:cNvPr id="0" name=""/>
        <dsp:cNvSpPr/>
      </dsp:nvSpPr>
      <dsp:spPr>
        <a:xfrm>
          <a:off x="4529450" y="1379636"/>
          <a:ext cx="253367" cy="25336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25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A3612-02D7-4D9F-BCC6-12B4259884D3}">
      <dsp:nvSpPr>
        <dsp:cNvPr id="0" name=""/>
        <dsp:cNvSpPr/>
      </dsp:nvSpPr>
      <dsp:spPr>
        <a:xfrm rot="5400000">
          <a:off x="5233090" y="1082355"/>
          <a:ext cx="893890" cy="1487414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3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30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4D477-42AA-49E3-A947-F9548D15D51A}">
      <dsp:nvSpPr>
        <dsp:cNvPr id="0" name=""/>
        <dsp:cNvSpPr/>
      </dsp:nvSpPr>
      <dsp:spPr>
        <a:xfrm>
          <a:off x="5083877" y="1526771"/>
          <a:ext cx="1342846" cy="117708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Managed and Measured</a:t>
          </a:r>
        </a:p>
      </dsp:txBody>
      <dsp:txXfrm>
        <a:off x="5083877" y="1526771"/>
        <a:ext cx="1342846" cy="1177083"/>
      </dsp:txXfrm>
    </dsp:sp>
    <dsp:sp modelId="{BD428D40-0188-4EBC-B6AD-21028AE8FE95}">
      <dsp:nvSpPr>
        <dsp:cNvPr id="0" name=""/>
        <dsp:cNvSpPr/>
      </dsp:nvSpPr>
      <dsp:spPr>
        <a:xfrm>
          <a:off x="6173356" y="972850"/>
          <a:ext cx="253367" cy="253367"/>
        </a:xfrm>
        <a:prstGeom prst="triangle">
          <a:avLst>
            <a:gd name="adj" fmla="val 100000"/>
          </a:avLst>
        </a:prstGeom>
        <a:solidFill>
          <a:srgbClr val="4C216D"/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35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0CAEF-9643-48E6-BD89-3F7EEFE5F8D9}">
      <dsp:nvSpPr>
        <dsp:cNvPr id="0" name=""/>
        <dsp:cNvSpPr/>
      </dsp:nvSpPr>
      <dsp:spPr>
        <a:xfrm rot="5400000">
          <a:off x="6876995" y="675569"/>
          <a:ext cx="893890" cy="1487414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alpha val="90000"/>
            <a:hueOff val="0"/>
            <a:satOff val="0"/>
            <a:lumOff val="0"/>
            <a:alphaOff val="-40000"/>
          </a:srgbClr>
        </a:solidFill>
        <a:ln w="12700" cap="flat" cmpd="sng" algn="ctr">
          <a:solidFill>
            <a:srgbClr val="70AD47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CCC14-37F9-44CD-9646-D447B9F6B560}">
      <dsp:nvSpPr>
        <dsp:cNvPr id="0" name=""/>
        <dsp:cNvSpPr/>
      </dsp:nvSpPr>
      <dsp:spPr>
        <a:xfrm>
          <a:off x="6727783" y="1119985"/>
          <a:ext cx="1342846" cy="117708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Optimizing and Agile</a:t>
          </a:r>
        </a:p>
      </dsp:txBody>
      <dsp:txXfrm>
        <a:off x="6727783" y="1119985"/>
        <a:ext cx="1342846" cy="1177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B27B9-D34B-49B0-9723-9FAF1AAB49E8}">
      <dsp:nvSpPr>
        <dsp:cNvPr id="0" name=""/>
        <dsp:cNvSpPr/>
      </dsp:nvSpPr>
      <dsp:spPr>
        <a:xfrm>
          <a:off x="887" y="965084"/>
          <a:ext cx="1454206" cy="1454206"/>
        </a:xfrm>
        <a:prstGeom prst="ellipse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Governance</a:t>
          </a:r>
          <a:endParaRPr lang="en-GB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3851" y="1178048"/>
        <a:ext cx="1028278" cy="1028278"/>
      </dsp:txXfrm>
    </dsp:sp>
    <dsp:sp modelId="{47A57799-1827-42AA-AEEF-D377007F5721}">
      <dsp:nvSpPr>
        <dsp:cNvPr id="0" name=""/>
        <dsp:cNvSpPr/>
      </dsp:nvSpPr>
      <dsp:spPr>
        <a:xfrm>
          <a:off x="1455094" y="965084"/>
          <a:ext cx="1454206" cy="1454206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Policy </a:t>
          </a:r>
          <a:endParaRPr lang="en-GB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68058" y="1178048"/>
        <a:ext cx="1028278" cy="1028278"/>
      </dsp:txXfrm>
    </dsp:sp>
    <dsp:sp modelId="{08E2F2DB-DC82-4FF9-9610-BB881CC7F399}">
      <dsp:nvSpPr>
        <dsp:cNvPr id="0" name=""/>
        <dsp:cNvSpPr/>
      </dsp:nvSpPr>
      <dsp:spPr>
        <a:xfrm>
          <a:off x="2909300" y="965084"/>
          <a:ext cx="1454206" cy="1454206"/>
        </a:xfrm>
        <a:prstGeom prst="ellipse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Risk mitigation</a:t>
          </a:r>
        </a:p>
      </dsp:txBody>
      <dsp:txXfrm>
        <a:off x="3122264" y="1178048"/>
        <a:ext cx="1028278" cy="1028278"/>
      </dsp:txXfrm>
    </dsp:sp>
    <dsp:sp modelId="{1BF6FE8A-7740-4720-A1D1-129A38BD243B}">
      <dsp:nvSpPr>
        <dsp:cNvPr id="0" name=""/>
        <dsp:cNvSpPr/>
      </dsp:nvSpPr>
      <dsp:spPr>
        <a:xfrm>
          <a:off x="4363507" y="965084"/>
          <a:ext cx="1454206" cy="1454206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Automation</a:t>
          </a:r>
        </a:p>
      </dsp:txBody>
      <dsp:txXfrm>
        <a:off x="4576471" y="1178048"/>
        <a:ext cx="1028278" cy="1028278"/>
      </dsp:txXfrm>
    </dsp:sp>
    <dsp:sp modelId="{35689B33-6EDA-45B2-A229-97A9FBE85DA4}">
      <dsp:nvSpPr>
        <dsp:cNvPr id="0" name=""/>
        <dsp:cNvSpPr/>
      </dsp:nvSpPr>
      <dsp:spPr>
        <a:xfrm>
          <a:off x="5817713" y="965084"/>
          <a:ext cx="1454206" cy="1454206"/>
        </a:xfrm>
        <a:prstGeom prst="ellipse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Agility</a:t>
          </a:r>
        </a:p>
      </dsp:txBody>
      <dsp:txXfrm>
        <a:off x="6030677" y="1178048"/>
        <a:ext cx="1028278" cy="1028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6606-6899-4347-83F9-B01419FAA3A5}">
      <dsp:nvSpPr>
        <dsp:cNvPr id="0" name=""/>
        <dsp:cNvSpPr/>
      </dsp:nvSpPr>
      <dsp:spPr>
        <a:xfrm>
          <a:off x="0" y="687263"/>
          <a:ext cx="2568277" cy="15409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Governance</a:t>
          </a:r>
          <a:r>
            <a:rPr lang="en-GB" sz="1900" kern="1200" dirty="0" smtClean="0"/>
            <a:t/>
          </a:r>
          <a:br>
            <a:rPr lang="en-GB" sz="1900" kern="1200" dirty="0" smtClean="0"/>
          </a:br>
          <a:r>
            <a:rPr lang="en-GB" sz="1800" kern="1200" dirty="0" smtClean="0"/>
            <a:t>How something is managed in terms of systems, protocols and  accountabilities</a:t>
          </a:r>
          <a:endParaRPr lang="en-US" sz="1800" kern="1200" dirty="0"/>
        </a:p>
      </dsp:txBody>
      <dsp:txXfrm>
        <a:off x="0" y="687263"/>
        <a:ext cx="2568277" cy="1540966"/>
      </dsp:txXfrm>
    </dsp:sp>
    <dsp:sp modelId="{676525B8-C7DC-4E2D-92CA-AF6E00E38A30}">
      <dsp:nvSpPr>
        <dsp:cNvPr id="0" name=""/>
        <dsp:cNvSpPr/>
      </dsp:nvSpPr>
      <dsp:spPr>
        <a:xfrm>
          <a:off x="2825105" y="687263"/>
          <a:ext cx="2568277" cy="154096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Policy</a:t>
          </a:r>
          <a:r>
            <a:rPr lang="en-GB" sz="1900" kern="1200" dirty="0" smtClean="0"/>
            <a:t/>
          </a:r>
          <a:br>
            <a:rPr lang="en-GB" sz="1900" kern="1200" dirty="0" smtClean="0"/>
          </a:br>
          <a:r>
            <a:rPr lang="en-GB" sz="1800" kern="1200" dirty="0" smtClean="0"/>
            <a:t>A course or principle of action adopted by the organizatio</a:t>
          </a:r>
          <a:r>
            <a:rPr lang="en-GB" sz="1900" kern="1200" dirty="0" smtClean="0"/>
            <a:t>n</a:t>
          </a:r>
        </a:p>
      </dsp:txBody>
      <dsp:txXfrm>
        <a:off x="2825105" y="687263"/>
        <a:ext cx="2568277" cy="1540966"/>
      </dsp:txXfrm>
    </dsp:sp>
    <dsp:sp modelId="{424BE692-8801-41C1-B4CB-9018BF899729}">
      <dsp:nvSpPr>
        <dsp:cNvPr id="0" name=""/>
        <dsp:cNvSpPr/>
      </dsp:nvSpPr>
      <dsp:spPr>
        <a:xfrm>
          <a:off x="5650210" y="687263"/>
          <a:ext cx="2568277" cy="15409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Risk mitigation</a:t>
          </a:r>
          <a:r>
            <a:rPr lang="en-GB" sz="1900" kern="1200" dirty="0" smtClean="0"/>
            <a:t/>
          </a:r>
          <a:br>
            <a:rPr lang="en-GB" sz="1900" kern="1200" dirty="0" smtClean="0"/>
          </a:br>
          <a:r>
            <a:rPr lang="en-GB" sz="1800" kern="1200" dirty="0" smtClean="0"/>
            <a:t>A reduction in exposure to a risk or its likelihood of occurrence</a:t>
          </a:r>
        </a:p>
      </dsp:txBody>
      <dsp:txXfrm>
        <a:off x="5650210" y="687263"/>
        <a:ext cx="2568277" cy="1540966"/>
      </dsp:txXfrm>
    </dsp:sp>
    <dsp:sp modelId="{5F548A99-D3B7-4C55-B087-18119BE59E8D}">
      <dsp:nvSpPr>
        <dsp:cNvPr id="0" name=""/>
        <dsp:cNvSpPr/>
      </dsp:nvSpPr>
      <dsp:spPr>
        <a:xfrm>
          <a:off x="1412552" y="2485057"/>
          <a:ext cx="2568277" cy="154096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Automation</a:t>
          </a:r>
          <a:r>
            <a:rPr lang="en-GB" sz="2100" kern="1200" dirty="0" smtClean="0"/>
            <a:t/>
          </a:r>
          <a:br>
            <a:rPr lang="en-GB" sz="2100" kern="1200" dirty="0" smtClean="0"/>
          </a:br>
          <a:r>
            <a:rPr lang="en-GB" sz="1800" kern="1200" dirty="0" smtClean="0"/>
            <a:t>The automatic operation or control of a process or system</a:t>
          </a:r>
        </a:p>
      </dsp:txBody>
      <dsp:txXfrm>
        <a:off x="1412552" y="2485057"/>
        <a:ext cx="2568277" cy="1540966"/>
      </dsp:txXfrm>
    </dsp:sp>
    <dsp:sp modelId="{1242AF2B-6AC7-486D-B600-E7B318E4DE36}">
      <dsp:nvSpPr>
        <dsp:cNvPr id="0" name=""/>
        <dsp:cNvSpPr/>
      </dsp:nvSpPr>
      <dsp:spPr>
        <a:xfrm>
          <a:off x="4237657" y="2485057"/>
          <a:ext cx="2568277" cy="15409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Agility</a:t>
          </a:r>
          <a:r>
            <a:rPr lang="en-GB" sz="2200" kern="1200" dirty="0" smtClean="0"/>
            <a:t/>
          </a:r>
          <a:br>
            <a:rPr lang="en-GB" sz="2200" kern="1200" dirty="0" smtClean="0"/>
          </a:br>
          <a:r>
            <a:rPr lang="en-GB" sz="1800" kern="1200" dirty="0" smtClean="0"/>
            <a:t>The power of moving quickly, easily and gracefully</a:t>
          </a:r>
        </a:p>
      </dsp:txBody>
      <dsp:txXfrm>
        <a:off x="4237657" y="2485057"/>
        <a:ext cx="2568277" cy="1540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9B5A-F89C-44E6-A971-3AC2B94F5EB5}">
      <dsp:nvSpPr>
        <dsp:cNvPr id="0" name=""/>
        <dsp:cNvSpPr/>
      </dsp:nvSpPr>
      <dsp:spPr>
        <a:xfrm>
          <a:off x="784189" y="0"/>
          <a:ext cx="4064000" cy="4064000"/>
        </a:xfrm>
        <a:prstGeom prst="triangl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846CF-6A8C-4C66-9C6C-B081A5D9D0E9}">
      <dsp:nvSpPr>
        <dsp:cNvPr id="0" name=""/>
        <dsp:cNvSpPr/>
      </dsp:nvSpPr>
      <dsp:spPr>
        <a:xfrm>
          <a:off x="2743199" y="406796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Optimizing and Agile</a:t>
          </a:r>
          <a:endParaRPr lang="en-GB" sz="1600" b="0" kern="120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sp:txBody>
      <dsp:txXfrm>
        <a:off x="2771407" y="435004"/>
        <a:ext cx="2585184" cy="521433"/>
      </dsp:txXfrm>
    </dsp:sp>
    <dsp:sp modelId="{91FC56AF-DBFE-4A9B-9251-D0A9B0FF6950}">
      <dsp:nvSpPr>
        <dsp:cNvPr id="0" name=""/>
        <dsp:cNvSpPr/>
      </dsp:nvSpPr>
      <dsp:spPr>
        <a:xfrm>
          <a:off x="2743199" y="1056878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83773"/>
              <a:satOff val="-2535"/>
              <a:lumOff val="166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Managed and Measured</a:t>
          </a:r>
          <a:endParaRPr lang="en-GB" sz="1600" b="0" kern="120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sp:txBody>
      <dsp:txXfrm>
        <a:off x="2771407" y="1085086"/>
        <a:ext cx="2585184" cy="521433"/>
      </dsp:txXfrm>
    </dsp:sp>
    <dsp:sp modelId="{7E0D6B9F-6488-4BF5-BB73-60B139DEA383}">
      <dsp:nvSpPr>
        <dsp:cNvPr id="0" name=""/>
        <dsp:cNvSpPr/>
      </dsp:nvSpPr>
      <dsp:spPr>
        <a:xfrm>
          <a:off x="2743199" y="1706959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67546"/>
              <a:satOff val="-5070"/>
              <a:lumOff val="332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Defined and Institutionalized</a:t>
          </a:r>
          <a:endParaRPr lang="en-GB" sz="1600" b="0" kern="120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sp:txBody>
      <dsp:txXfrm>
        <a:off x="2771407" y="1735167"/>
        <a:ext cx="2585184" cy="521433"/>
      </dsp:txXfrm>
    </dsp:sp>
    <dsp:sp modelId="{5D3FAF18-D20D-4B4F-8B7C-84B70595C1EA}">
      <dsp:nvSpPr>
        <dsp:cNvPr id="0" name=""/>
        <dsp:cNvSpPr/>
      </dsp:nvSpPr>
      <dsp:spPr>
        <a:xfrm>
          <a:off x="2743199" y="2357040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67546"/>
              <a:satOff val="-5070"/>
              <a:lumOff val="332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Planned and Tracked</a:t>
          </a:r>
          <a:endParaRPr lang="en-GB" sz="1600" b="0" kern="120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sp:txBody>
      <dsp:txXfrm>
        <a:off x="2771407" y="2385248"/>
        <a:ext cx="2585184" cy="521433"/>
      </dsp:txXfrm>
    </dsp:sp>
    <dsp:sp modelId="{7511CFD5-FD84-47AC-B234-6DA7A91CF52E}">
      <dsp:nvSpPr>
        <dsp:cNvPr id="0" name=""/>
        <dsp:cNvSpPr/>
      </dsp:nvSpPr>
      <dsp:spPr>
        <a:xfrm>
          <a:off x="2743199" y="3007121"/>
          <a:ext cx="2641600" cy="577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83773"/>
              <a:satOff val="-2535"/>
              <a:lumOff val="166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Ad hoc and Informal </a:t>
          </a:r>
          <a:endParaRPr lang="en-GB" sz="1600" b="0" kern="120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sp:txBody>
      <dsp:txXfrm>
        <a:off x="2743199" y="3007121"/>
        <a:ext cx="2641600" cy="57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976B-0149-4377-B1B5-2E29CE0A893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5FD8-C81F-4DEA-918A-AF7C5B7F4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537E-7AB1-4887-9074-3FA831C3919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3EAA-E44C-4C39-8238-3F7DD0EC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261C4-9A14-4882-BD4E-B2BDE92DF7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3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Point: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capabilities that extend beyond traditional file transfer systems to what is known as “Managed File Transfer”.  Managed File Transfer delivers enterprise-level security and management including: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File Transfer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Transfers files between systems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people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 hardened security and a broad range of protocols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End-to-end Encryption, authentication and delivery confirmation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Guaranteed delivery, scalability and reliability, including high availability, failover and disaster recovery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Connectivity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Allowing users to connect from mobile, email, web,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sync clients and clients that enable integration with backend systems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controls user access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use, flexibility for wide adoption across the organization and to external partners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 Capability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Transfers and routes files to get business done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file transfers to automate business processes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Integrates with existing scheduling apps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to use point-and-click interface with no programming required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Replaces traditional scripts – can reduce backlog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– 4 weeks to same day turnaround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Capability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Visibility and control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for auditing Compliance and governance to meet corporate security policies and government regulations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 and Provisioning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federated administration enabling end-users to on-board partners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users reducing workload for IT administrator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Enabled to set up users, groups, and accounts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On-boards partners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access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BFEE5-9070-5142-863C-6488EFC9828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Point:</a:t>
            </a:r>
          </a:p>
          <a:p>
            <a:r>
              <a:rPr lang="en-US" dirty="0" err="1" smtClean="0"/>
              <a:t>MOVEit</a:t>
            </a:r>
            <a:r>
              <a:rPr lang="en-US" dirty="0" smtClean="0"/>
              <a:t> Managed File transfer is comprised of two key components: </a:t>
            </a:r>
            <a:r>
              <a:rPr lang="en-US" dirty="0" err="1" smtClean="0"/>
              <a:t>MOVEit</a:t>
            </a:r>
            <a:r>
              <a:rPr lang="en-US" dirty="0" smtClean="0"/>
              <a:t> File Transfer (DMZ)</a:t>
            </a:r>
            <a:r>
              <a:rPr lang="en-US" baseline="0" dirty="0" smtClean="0"/>
              <a:t> Server and </a:t>
            </a:r>
            <a:r>
              <a:rPr lang="en-US" baseline="0" dirty="0" err="1" smtClean="0"/>
              <a:t>MOVEit</a:t>
            </a:r>
            <a:r>
              <a:rPr lang="en-US" baseline="0" dirty="0" smtClean="0"/>
              <a:t> Central.</a:t>
            </a:r>
          </a:p>
          <a:p>
            <a:r>
              <a:rPr lang="en-US" baseline="0" dirty="0" err="1" smtClean="0"/>
              <a:t>MOVEit</a:t>
            </a:r>
            <a:r>
              <a:rPr lang="en-US" baseline="0" dirty="0" smtClean="0"/>
              <a:t> File Transfer Server has following key add-on modules:  Ad Hoc Transfer; Mobile; HA (</a:t>
            </a:r>
            <a:r>
              <a:rPr lang="en-US" baseline="0" dirty="0" err="1" smtClean="0"/>
              <a:t>Webfarm</a:t>
            </a:r>
            <a:r>
              <a:rPr lang="en-US" baseline="0" dirty="0" smtClean="0"/>
              <a:t>); Disaster Recovery; and API</a:t>
            </a:r>
          </a:p>
          <a:p>
            <a:r>
              <a:rPr lang="en-US" baseline="0" dirty="0" err="1" smtClean="0"/>
              <a:t>MOVEit</a:t>
            </a:r>
            <a:r>
              <a:rPr lang="en-US" baseline="0" dirty="0" smtClean="0"/>
              <a:t> Central has the following add-on modules: Failover and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BFEE5-9070-5142-863C-6488EFC9828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8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Point:</a:t>
            </a:r>
          </a:p>
          <a:p>
            <a:r>
              <a:rPr lang="en-US" dirty="0" err="1" smtClean="0"/>
              <a:t>MOVEit</a:t>
            </a:r>
            <a:r>
              <a:rPr lang="en-US" dirty="0" smtClean="0"/>
              <a:t> Cloud has</a:t>
            </a:r>
            <a:r>
              <a:rPr lang="en-US" baseline="0" dirty="0" smtClean="0"/>
              <a:t> 3 purchase options</a:t>
            </a:r>
          </a:p>
          <a:p>
            <a:r>
              <a:rPr lang="en-US" baseline="0" dirty="0" err="1" smtClean="0"/>
              <a:t>MOVEit</a:t>
            </a:r>
            <a:r>
              <a:rPr lang="en-US" baseline="0" dirty="0" smtClean="0"/>
              <a:t> Cloud offers unique benefits (over </a:t>
            </a:r>
            <a:r>
              <a:rPr lang="en-US" baseline="0" dirty="0" err="1" smtClean="0"/>
              <a:t>MOVEit</a:t>
            </a:r>
            <a:r>
              <a:rPr lang="en-US" baseline="0" dirty="0" smtClean="0"/>
              <a:t> MFT on-premises)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BFEE5-9070-5142-863C-6488EFC9828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2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Point:</a:t>
            </a:r>
          </a:p>
          <a:p>
            <a:r>
              <a:rPr lang="en-US" dirty="0" smtClean="0"/>
              <a:t>Cost and risk of not upgrading existing systems can be high: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Cost of lost data is $3.5M / company, experienced data breach and 43% of companies interviewed had experienced a breach in 2014 (</a:t>
            </a:r>
            <a:r>
              <a:rPr lang="en-US" dirty="0" err="1" smtClean="0"/>
              <a:t>Ponemon</a:t>
            </a:r>
            <a:r>
              <a:rPr lang="en-US" dirty="0" smtClean="0"/>
              <a:t> Research 9/13/2014 report)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Cost of</a:t>
            </a:r>
            <a:r>
              <a:rPr lang="en-US" baseline="0" dirty="0" smtClean="0"/>
              <a:t> PCI-DSS</a:t>
            </a:r>
            <a:r>
              <a:rPr lang="en-US" dirty="0" smtClean="0"/>
              <a:t> non-compliance</a:t>
            </a:r>
            <a:r>
              <a:rPr lang="en-US" baseline="0" dirty="0" smtClean="0"/>
              <a:t> is estimated to be $182 / per lost record according to </a:t>
            </a:r>
            <a:r>
              <a:rPr lang="en-US" baseline="0" dirty="0" err="1" smtClean="0"/>
              <a:t>Ponemon</a:t>
            </a:r>
            <a:r>
              <a:rPr lang="en-US" baseline="0" dirty="0" smtClean="0"/>
              <a:t> 2006 report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Additional cost of using existing file transfer systems instead of upgrading to a managed file transfer solution is roughly the annual salary of 1 headcount based on results of a survey of 200 IT professionals conducted by Aberdeen Research in 2013 – report available for download from </a:t>
            </a:r>
            <a:r>
              <a:rPr lang="en-US" baseline="0" dirty="0" err="1" smtClean="0"/>
              <a:t>ipswitchft.com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BFEE5-9070-5142-863C-6488EFC9828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6125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I’ll ask for any final thoughts from you.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E68E3-BA4B-4D1C-B96A-6F95257A967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E59FD-69AC-465E-8838-F15748A7425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1222375"/>
            <a:ext cx="4395788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DEB0-1D29-4680-ABD2-AFD4186D82D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1222375"/>
            <a:ext cx="4395788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DEB0-1D29-4680-ABD2-AFD4186D82D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FFB-A181-4E82-B182-FB21A643D56D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0177-7826-432F-98CA-E66A6E70F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0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45774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560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3024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44550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53857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123784" y="2855720"/>
            <a:ext cx="6819907" cy="832045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23767" y="3779837"/>
            <a:ext cx="6819908" cy="58896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331334" y="5629079"/>
            <a:ext cx="7620000" cy="304800"/>
          </a:xfrm>
        </p:spPr>
        <p:txBody>
          <a:bodyPr>
            <a:norm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2457016" y="5970588"/>
            <a:ext cx="6511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7312C51-5863-614F-8C8F-A8564747074A}" type="datetime4">
              <a:rPr lang="en-US">
                <a:solidFill>
                  <a:prstClr val="black"/>
                </a:solidFill>
              </a:rPr>
              <a:pPr algn="r">
                <a:defRPr/>
              </a:pPr>
              <a:t>September 24, 2015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6"/>
            <a:ext cx="9138355" cy="68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702"/>
            <a:ext cx="7886700" cy="10270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14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4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6"/>
            <a:ext cx="9138355" cy="68537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123784" y="2855720"/>
            <a:ext cx="6819907" cy="832045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23767" y="3779837"/>
            <a:ext cx="6819908" cy="58896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1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5697"/>
            <a:ext cx="7886700" cy="9975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7640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7640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6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5"/>
            <a:ext cx="7886700" cy="115974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0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FFB-A181-4E82-B182-FB21A643D5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0177-7826-432F-98CA-E66A6E70FD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4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697"/>
            <a:ext cx="7886700" cy="1032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84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5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468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488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6043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60638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6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5692"/>
            <a:ext cx="7886700" cy="108600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66633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5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30944"/>
            <a:ext cx="1971675" cy="5646021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0" y="530944"/>
            <a:ext cx="5800725" cy="56460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3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123784" y="2855720"/>
            <a:ext cx="6819907" cy="832045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23767" y="3779837"/>
            <a:ext cx="6819908" cy="58896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331334" y="5629079"/>
            <a:ext cx="7620000" cy="304800"/>
          </a:xfrm>
        </p:spPr>
        <p:txBody>
          <a:bodyPr>
            <a:norm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2457016" y="5970588"/>
            <a:ext cx="6511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7312C51-5863-614F-8C8F-A8564747074A}" type="datetime4">
              <a:rPr lang="en-US">
                <a:solidFill>
                  <a:prstClr val="black"/>
                </a:solidFill>
              </a:rPr>
              <a:pPr algn="r">
                <a:defRPr/>
              </a:pPr>
              <a:t>September 24, 2015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6"/>
            <a:ext cx="9138355" cy="68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702"/>
            <a:ext cx="7886700" cy="10270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14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16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6"/>
            <a:ext cx="9138355" cy="68537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123784" y="2855720"/>
            <a:ext cx="6819907" cy="832045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23767" y="3779837"/>
            <a:ext cx="6819908" cy="58896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1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5697"/>
            <a:ext cx="7886700" cy="9975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7640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7640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FFB-A181-4E82-B182-FB21A643D5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0177-7826-432F-98CA-E66A6E70FD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47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5"/>
            <a:ext cx="7886700" cy="115974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69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697"/>
            <a:ext cx="7886700" cy="1032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65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71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468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1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488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69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6043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1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60638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4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5692"/>
            <a:ext cx="7886700" cy="108600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66633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8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30944"/>
            <a:ext cx="1971675" cy="5646021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2" y="530944"/>
            <a:ext cx="5800725" cy="56460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9144001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123775" y="2855720"/>
            <a:ext cx="6819907" cy="832045"/>
          </a:xfrm>
        </p:spPr>
        <p:txBody>
          <a:bodyPr anchor="b">
            <a:normAutofit/>
          </a:bodyPr>
          <a:lstStyle>
            <a:lvl1pPr algn="r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23767" y="3779837"/>
            <a:ext cx="6819908" cy="588963"/>
          </a:xfrm>
        </p:spPr>
        <p:txBody>
          <a:bodyPr>
            <a:normAutofit/>
          </a:bodyPr>
          <a:lstStyle>
            <a:lvl1pPr marL="0" indent="0" algn="r">
              <a:buNone/>
              <a:defRPr sz="1667">
                <a:solidFill>
                  <a:schemeClr val="bg1"/>
                </a:solidFill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331334" y="5629079"/>
            <a:ext cx="7620000" cy="304800"/>
          </a:xfrm>
        </p:spPr>
        <p:txBody>
          <a:bodyPr>
            <a:normAutofit/>
          </a:bodyPr>
          <a:lstStyle>
            <a:lvl1pPr algn="r">
              <a:buNone/>
              <a:defRPr sz="1167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2457016" y="5970592"/>
            <a:ext cx="6511636" cy="365125"/>
          </a:xfrm>
          <a:prstGeom prst="rect">
            <a:avLst/>
          </a:prstGeom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7312C51-5863-614F-8C8F-A8564747074A}" type="datetime4">
              <a:rPr lang="en-US" sz="1000">
                <a:solidFill>
                  <a:prstClr val="black"/>
                </a:solidFill>
              </a:rPr>
              <a:pPr algn="r">
                <a:defRPr/>
              </a:pPr>
              <a:t>September 24, 2015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45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702"/>
            <a:ext cx="7886700" cy="1027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14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90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123775" y="2855720"/>
            <a:ext cx="6819907" cy="832045"/>
          </a:xfrm>
        </p:spPr>
        <p:txBody>
          <a:bodyPr anchor="b">
            <a:normAutofit/>
          </a:bodyPr>
          <a:lstStyle>
            <a:lvl1pPr algn="r"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23767" y="3779837"/>
            <a:ext cx="6819908" cy="588963"/>
          </a:xfrm>
        </p:spPr>
        <p:txBody>
          <a:bodyPr>
            <a:normAutofit/>
          </a:bodyPr>
          <a:lstStyle>
            <a:lvl1pPr marL="0" indent="0" algn="r">
              <a:buNone/>
              <a:defRPr sz="1667">
                <a:solidFill>
                  <a:schemeClr val="bg1"/>
                </a:solidFill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4283968" y="4911551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901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5695"/>
            <a:ext cx="7886700" cy="9975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7640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7640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62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5"/>
            <a:ext cx="7886700" cy="115974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9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9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51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699"/>
            <a:ext cx="7886700" cy="1032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21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72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468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488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10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6043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60638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6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5696"/>
            <a:ext cx="7886700" cy="10860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66633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8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30945"/>
            <a:ext cx="1971675" cy="56460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530945"/>
            <a:ext cx="5800725" cy="56460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5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1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21AF-EDD5-4DF5-A066-D645743BD812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713387"/>
          </a:xfr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370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B96B-D070-4969-B00D-198131C27FBD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65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AFA-5613-4C33-B41D-A140FC90091A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94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AAFE-D834-4DD6-A065-CB977DF229D3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56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D48F-BE44-4CD5-9A8B-C7052CA2D0AB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87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2D54-99A0-4160-9BEC-FC75AE79F5EE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C01-8B52-4AAB-86CD-4E9FA83EE485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06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25F78F3-E62B-40F0-BFB8-8E9A09A045EC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74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3288-29D2-4A04-A224-6C762317FBC0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34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5890-1A2E-4AA0-AA93-8D6B82C20415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99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C67-0FCF-4F2D-80D2-9EF7FA29C867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39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FFB-A181-4E82-B182-FB21A643D5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0177-7826-432F-98CA-E66A6E70FD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06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775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0530"/>
            <a:ext cx="4040188" cy="4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775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0530"/>
            <a:ext cx="4041775" cy="4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8132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467544" y="6279703"/>
            <a:ext cx="5838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4F81BD">
                    <a:lumMod val="50000"/>
                  </a:srgbClr>
                </a:solidFill>
                <a:latin typeface="Symbol" pitchFamily="18" charset="2"/>
                <a:cs typeface="Arial" charset="0"/>
              </a:rPr>
              <a:t>DL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9111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4FFB-A181-4E82-B182-FB21A643D56D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0177-7826-432F-98CA-E66A6E70F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4FFB-A181-4E82-B182-FB21A643D5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0177-7826-432F-98CA-E66A6E70FD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2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4FFB-A181-4E82-B182-FB21A643D5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0177-7826-432F-98CA-E66A6E70FD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1435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med"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81502"/>
            <a:ext cx="20574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81502"/>
            <a:ext cx="30861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81502"/>
            <a:ext cx="20574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584200"/>
            <a:ext cx="78867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21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81504"/>
            <a:ext cx="20574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81504"/>
            <a:ext cx="30861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81504"/>
            <a:ext cx="20574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584200"/>
            <a:ext cx="78867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21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7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81496"/>
            <a:ext cx="20574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C64ED60D-D46C-419A-87CC-9649109641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81496"/>
            <a:ext cx="30861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81496"/>
            <a:ext cx="20574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5E0AF5B8-DDFD-478A-870B-395E0C3FBA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584200"/>
            <a:ext cx="78867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21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333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Calibri" panose="020F0502020204030204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Calibri" panose="020F0502020204030204" pitchFamily="34" charset="0"/>
        <a:buChar char="–"/>
        <a:defRPr sz="1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Calibri" panose="020F0502020204030204" pitchFamily="34" charset="0"/>
        <a:buChar char="»"/>
        <a:defRPr sz="1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1F70D29A-3A54-469A-8C48-3A6A4848BD7D}" type="datetime1">
              <a:rPr lang="en-US" smtClean="0"/>
              <a:pPr defTabSz="45720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6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4FFB-A181-4E82-B182-FB21A643D5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0177-7826-432F-98CA-E66A6E70FD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1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ipswitchft.com/Managed-File-Transfer-Demonstration-Seri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://resources.ipswitchft.com/WP-Managed-File-Transfer-for-Dummies.html" TargetMode="External"/><Relationship Id="rId4" Type="http://schemas.openxmlformats.org/officeDocument/2006/relationships/hyperlink" Target="http://www.ipswitchft.com/app/evaluate/moveit.asp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security-magazine.com/webinar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620688"/>
            <a:ext cx="8136904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552" y="620688"/>
            <a:ext cx="0" cy="5688632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6309320"/>
            <a:ext cx="8136904" cy="0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620688"/>
            <a:ext cx="0" cy="5688632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8649" y="2200277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Infosecurity</a:t>
            </a:r>
            <a:r>
              <a:rPr lang="en-GB" sz="2000" b="1" dirty="0" smtClean="0"/>
              <a:t> Magazine Webinar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0224" y="2780929"/>
            <a:ext cx="7118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Data Transfer: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Stay </a:t>
            </a:r>
            <a:r>
              <a:rPr lang="en-GB" sz="4000" dirty="0"/>
              <a:t>in Focus, Stay Secure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06661" y="509737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#</a:t>
            </a:r>
            <a:r>
              <a:rPr lang="en-GB" sz="2000" b="1" dirty="0" err="1" smtClean="0"/>
              <a:t>InfosecWebinar</a:t>
            </a:r>
            <a:endParaRPr lang="en-GB" sz="2000" b="1" dirty="0" smtClean="0"/>
          </a:p>
          <a:p>
            <a:pPr algn="ctr"/>
            <a:r>
              <a:rPr lang="en-GB" sz="2000" b="1" dirty="0" smtClean="0"/>
              <a:t>@</a:t>
            </a:r>
            <a:r>
              <a:rPr lang="en-GB" sz="2000" b="1" dirty="0" err="1" smtClean="0"/>
              <a:t>InfosecurityMag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4226" y="4293096"/>
            <a:ext cx="300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Sponsored </a:t>
            </a:r>
            <a:r>
              <a:rPr lang="en-GB" sz="2400" dirty="0" smtClean="0"/>
              <a:t>By</a:t>
            </a:r>
            <a:endParaRPr lang="en-GB" sz="2400" dirty="0"/>
          </a:p>
        </p:txBody>
      </p:sp>
      <p:pic>
        <p:nvPicPr>
          <p:cNvPr id="1026" name="Picture 2" descr="N:\Electronics\Infosecurity Magazine\Editorial\Mike\Webinars\Ipswitch\September webinar\29530d6a-fb8a-4360-be06-f5e89245d5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5" y="4115172"/>
            <a:ext cx="1190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/>
              <a:t>file transfer </a:t>
            </a:r>
            <a:r>
              <a:rPr lang="en-GB" dirty="0" smtClean="0"/>
              <a:t>technology features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53627"/>
              </p:ext>
            </p:extLst>
          </p:nvPr>
        </p:nvGraphicFramePr>
        <p:xfrm>
          <a:off x="1043609" y="1412776"/>
          <a:ext cx="7056783" cy="40324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{1FECB4D8-DB02-4DC6-A0A2-4F2EBAE1DC90}</a:tableStyleId>
              </a:tblPr>
              <a:tblGrid>
                <a:gridCol w="3568473"/>
                <a:gridCol w="3488310"/>
              </a:tblGrid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Utility </a:t>
                      </a:r>
                      <a:endParaRPr lang="en-US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Warranty</a:t>
                      </a:r>
                      <a:endParaRPr lang="en-US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Accessible from any location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Continuously accessible (24x7x365) 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Self-administered by business users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Automatic recovery from failures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Easy to implement and use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Assured back-up and business continuity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Fully automated transfers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Unlimited capacity and scalability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Authentication of recipients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End-to-end encryption of data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Guaranteed delivery and confirmed receipt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Assured integrity of transferred data  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0000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Simplicity of audit 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Satisfies regulatory compliance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448"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Works on all platforms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</a:rPr>
                        <a:t>Evidential quality records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82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all processes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964" y="1450375"/>
            <a:ext cx="3034679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 dirty="0" smtClean="0">
                <a:solidFill>
                  <a:srgbClr val="FF0000"/>
                </a:solidFill>
              </a:rPr>
              <a:t>     </a:t>
            </a:r>
            <a:r>
              <a:rPr lang="en-GB" sz="2200" u="sng" dirty="0" smtClean="0">
                <a:solidFill>
                  <a:srgbClr val="FF0000"/>
                </a:solidFill>
              </a:rPr>
              <a:t>Immature process</a:t>
            </a:r>
            <a:endParaRPr lang="en-US" sz="2200" u="sng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Ad hoc 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Tactical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Fire-fighting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Rely on individuals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Ineffective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Inefficient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Uncertain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</a:rPr>
              <a:t>High risk of failure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64" y="1450376"/>
            <a:ext cx="3006004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 dirty="0" smtClean="0">
                <a:solidFill>
                  <a:srgbClr val="00B050"/>
                </a:solidFill>
              </a:rPr>
              <a:t>     </a:t>
            </a:r>
            <a:r>
              <a:rPr lang="en-GB" sz="2200" u="sng" dirty="0" smtClean="0">
                <a:solidFill>
                  <a:srgbClr val="00B050"/>
                </a:solidFill>
              </a:rPr>
              <a:t>Mature process</a:t>
            </a:r>
            <a:endParaRPr lang="en-GB" sz="2200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Defined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Managed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Measured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Controlled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Effective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Efficient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Predictable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B050"/>
                </a:solidFill>
              </a:rPr>
              <a:t>Compelling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530294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√</a:t>
            </a:r>
            <a:endParaRPr lang="en-US" sz="3600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5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Visibility and control are the keys to security</a:t>
            </a:r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50988" y="2924944"/>
            <a:ext cx="7924800" cy="2130425"/>
            <a:chOff x="384" y="2389"/>
            <a:chExt cx="4992" cy="1342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1"/>
              <a:ext cx="1152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97"/>
              <a:ext cx="110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545"/>
              <a:ext cx="110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389"/>
              <a:ext cx="1152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630"/>
              <a:ext cx="110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97"/>
              <a:ext cx="115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2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737"/>
              <a:ext cx="105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3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1"/>
              <a:ext cx="1152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881"/>
              <a:ext cx="1104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025"/>
              <a:ext cx="1200" cy="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34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en-US" dirty="0"/>
              <a:t>Levels of </a:t>
            </a:r>
            <a:r>
              <a:rPr lang="en-GB" dirty="0"/>
              <a:t>secure file transfer </a:t>
            </a:r>
            <a:r>
              <a:rPr lang="en-GB" dirty="0" smtClean="0"/>
              <a:t>maturity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2358622"/>
              </p:ext>
            </p:extLst>
          </p:nvPr>
        </p:nvGraphicFramePr>
        <p:xfrm>
          <a:off x="611560" y="1628800"/>
          <a:ext cx="80752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6164" y="36450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4C216D"/>
                </a:solidFill>
                <a:cs typeface="Arial" charset="0"/>
              </a:rPr>
              <a:t>Just muddle </a:t>
            </a:r>
            <a:r>
              <a:rPr lang="en-GB" sz="1400" dirty="0" smtClean="0">
                <a:solidFill>
                  <a:srgbClr val="4C216D"/>
                </a:solidFill>
                <a:cs typeface="Arial" charset="0"/>
              </a:rPr>
              <a:t>through</a:t>
            </a: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2896" y="32221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4C216D"/>
                </a:solidFill>
                <a:cs typeface="Arial" charset="0"/>
              </a:rPr>
              <a:t>Requirements </a:t>
            </a:r>
            <a:r>
              <a:rPr lang="en-GB" sz="1400" dirty="0" smtClean="0">
                <a:solidFill>
                  <a:srgbClr val="4C216D"/>
                </a:solidFill>
                <a:cs typeface="Arial" charset="0"/>
              </a:rPr>
              <a:t>understood</a:t>
            </a:r>
            <a:endParaRPr lang="en-GB" sz="1400" dirty="0">
              <a:solidFill>
                <a:srgbClr val="4C216D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28529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4C216D"/>
                </a:solidFill>
                <a:cs typeface="Arial" charset="0"/>
              </a:rPr>
              <a:t>Policy established  &amp; communicated</a:t>
            </a:r>
            <a:endParaRPr lang="en-GB" sz="1400" dirty="0">
              <a:solidFill>
                <a:srgbClr val="4C216D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24017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4C216D"/>
                </a:solidFill>
                <a:cs typeface="Arial" charset="0"/>
              </a:rPr>
              <a:t>Visibility &amp; enforcement</a:t>
            </a:r>
            <a:endParaRPr lang="en-GB" sz="1400" dirty="0">
              <a:solidFill>
                <a:srgbClr val="4C216D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608" y="1988840"/>
            <a:ext cx="146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4C216D"/>
                </a:solidFill>
                <a:cs typeface="Arial" charset="0"/>
              </a:rPr>
              <a:t>Operational benefits realized</a:t>
            </a:r>
          </a:p>
        </p:txBody>
      </p:sp>
    </p:spTree>
    <p:extLst>
      <p:ext uri="{BB962C8B-B14F-4D97-AF65-F5344CB8AC3E}">
        <p14:creationId xmlns:p14="http://schemas.microsoft.com/office/powerpoint/2010/main" val="424475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</a:t>
            </a:r>
            <a:r>
              <a:rPr lang="en-GB" dirty="0" smtClean="0"/>
              <a:t>success factors </a:t>
            </a:r>
            <a:r>
              <a:rPr lang="en-GB" dirty="0"/>
              <a:t>for </a:t>
            </a:r>
            <a:r>
              <a:rPr lang="en-GB" dirty="0" smtClean="0"/>
              <a:t>secure </a:t>
            </a:r>
            <a:r>
              <a:rPr lang="en-GB" dirty="0"/>
              <a:t>file </a:t>
            </a:r>
            <a:r>
              <a:rPr lang="en-GB" dirty="0" smtClean="0"/>
              <a:t>transfer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7483629"/>
              </p:ext>
            </p:extLst>
          </p:nvPr>
        </p:nvGraphicFramePr>
        <p:xfrm>
          <a:off x="1115616" y="1628800"/>
          <a:ext cx="72728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39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success factors defined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63843"/>
              </p:ext>
            </p:extLst>
          </p:nvPr>
        </p:nvGraphicFramePr>
        <p:xfrm>
          <a:off x="480075" y="1412776"/>
          <a:ext cx="8218488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23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maturity impacts critical success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5256584"/>
          </a:xfrm>
        </p:spPr>
        <p:txBody>
          <a:bodyPr/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00B050"/>
                </a:solidFill>
              </a:rPr>
              <a:t>Governance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7030A0"/>
                </a:solidFill>
              </a:rPr>
              <a:t>From a reactive approach to a managed process aligned with business strategy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00B050"/>
                </a:solidFill>
              </a:rPr>
              <a:t>Policy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7030A0"/>
                </a:solidFill>
              </a:rPr>
              <a:t>From ad hoc advice to enforced policy encompassing all relevant compliance requirements</a:t>
            </a:r>
            <a:endParaRPr lang="en-GB" dirty="0">
              <a:solidFill>
                <a:srgbClr val="7030A0"/>
              </a:solidFill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00B050"/>
                </a:solidFill>
              </a:rPr>
              <a:t>Risk </a:t>
            </a:r>
            <a:r>
              <a:rPr lang="en-GB" dirty="0" smtClean="0">
                <a:solidFill>
                  <a:srgbClr val="00B050"/>
                </a:solidFill>
              </a:rPr>
              <a:t>mitigation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7030A0"/>
                </a:solidFill>
              </a:rPr>
              <a:t>From fragmented guesswork to solutions built to mitigate existing and emerging risks </a:t>
            </a:r>
            <a:endParaRPr lang="en-GB" dirty="0">
              <a:solidFill>
                <a:srgbClr val="7030A0"/>
              </a:solidFill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00B050"/>
                </a:solidFill>
              </a:rPr>
              <a:t>Automation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From </a:t>
            </a:r>
            <a:r>
              <a:rPr lang="en-GB" dirty="0" smtClean="0">
                <a:solidFill>
                  <a:srgbClr val="7030A0"/>
                </a:solidFill>
              </a:rPr>
              <a:t>manually controlled scripts to automatic guaranteed delivery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00B050"/>
                </a:solidFill>
              </a:rPr>
              <a:t>Agility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solidFill>
                  <a:srgbClr val="7030A0"/>
                </a:solidFill>
              </a:rPr>
              <a:t>From bespoke change projects to user managed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1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85769"/>
              </p:ext>
            </p:extLst>
          </p:nvPr>
        </p:nvGraphicFramePr>
        <p:xfrm>
          <a:off x="323528" y="260648"/>
          <a:ext cx="8496942" cy="6483816"/>
        </p:xfrm>
        <a:graphic>
          <a:graphicData uri="http://schemas.openxmlformats.org/drawingml/2006/table">
            <a:tbl>
              <a:tblPr firstRow="1" firstCol="1" bandRow="1"/>
              <a:tblGrid>
                <a:gridCol w="826002"/>
                <a:gridCol w="1534188"/>
                <a:gridCol w="1534188"/>
                <a:gridCol w="1534188"/>
                <a:gridCol w="1534188"/>
                <a:gridCol w="1534188"/>
              </a:tblGrid>
              <a:tr h="324000">
                <a:tc grid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The Secure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Transfer Service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Capability Maturity Model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687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 hoc &amp; </a:t>
                      </a:r>
                      <a:b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&amp; </a:t>
                      </a:r>
                      <a:b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Tracked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Defined &amp; </a:t>
                      </a:r>
                      <a:b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Institutionalized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&amp; </a:t>
                      </a:r>
                      <a:b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Optimizing</a:t>
                      </a:r>
                      <a:b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Agile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Governance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 of file transfers focuses on reactive solutions to immediate business needs. </a:t>
                      </a:r>
                      <a:endParaRPr lang="en-US" sz="1100" dirty="0">
                        <a:solidFill>
                          <a:srgbClr val="7030A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New file transfers requirements are assessed, planned and coordinated.</a:t>
                      </a:r>
                      <a:endParaRPr lang="en-US" sz="1100" dirty="0" smtClean="0">
                        <a:solidFill>
                          <a:srgbClr val="7030A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Mandatory formal processes and 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standards for file transfers are in place.</a:t>
                      </a:r>
                      <a:endParaRPr lang="en-US" sz="1100" dirty="0">
                        <a:solidFill>
                          <a:srgbClr val="7030A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Responsibilities and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targets for compliance with policies and standards are established.</a:t>
                      </a:r>
                      <a:endParaRPr lang="en-US" sz="1100" dirty="0" smtClean="0">
                        <a:solidFill>
                          <a:srgbClr val="7030A0"/>
                        </a:solidFill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7030A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Governance of file transfers is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 aligned with business strategy, and anticipates new business requirements. </a:t>
                      </a:r>
                      <a:endParaRPr lang="en-US" sz="1100" dirty="0">
                        <a:solidFill>
                          <a:srgbClr val="7030A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23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formal policy for information transfers. Controls rely on commonsense and best endeavors.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statements exist, but are incomplete, not fully compliant with all regulatory requirements, and not effectively communicated.  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formal policy exists, consistent with legal and regulatory requirements,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is </a:t>
                      </a: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communicated to all key stakeholders.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comprehensive policy is enforced through audits. Non-compliances are identified and remedial action taken.  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organization identifies and responds to emerging compliance requirements and continually improves the policy.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mitigation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Little appreciation of risks or mitigating controls. File transfers could</a:t>
                      </a:r>
                      <a:r>
                        <a:rPr lang="en-US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en-US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vulnerable to interception, failure or misdirection.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assessments are carried out, resulting in ad hoc mitigating actions,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such as secure protocols and encryption.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 are understood and the organization has defined mitigating controls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safeguard the confidentiality, integrity and availability of file transfers.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transfers are safeguarded from identified risks through pre-defined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au</a:t>
                      </a: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dited solutions and controls.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file transfers are safeguarded and emerging risks are identified, assessed and mitigated before they become significant.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96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file transfers are controlled manually, supported by simple ad hoc scripts. 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transfers exploit </a:t>
                      </a:r>
                      <a:b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re-usable, professional scripts and basic cryptographic services.  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Standards for file transfers address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authorization, confidentiality, integrity, non-repudiation, and traceability.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specialist file transfer service ensures the consistency, efficiency and compliance of file transfers.  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professional secure transfer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service </a:t>
                      </a: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takes care of file</a:t>
                      </a:r>
                      <a:r>
                        <a:rPr lang="en-GB" sz="1100" baseline="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transfers, guaranteeing security, reliability, recovery, scalability, and compliance.   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2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Agility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requests require research and approval.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requests are managed as bespoke projects.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requests are managed as system enhancements.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requests are managed as standard changes.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Authorised business users can quickly implement or change file transfers.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68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Growing maturity, changing focus</a:t>
            </a:r>
            <a:endParaRPr lang="en-US" dirty="0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837432" y="5983527"/>
            <a:ext cx="225500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7030A0"/>
                </a:solidFill>
                <a:cs typeface="Arial" charset="0"/>
              </a:rPr>
              <a:t>Maturity </a:t>
            </a:r>
            <a:r>
              <a:rPr lang="en-GB" altLang="en-US" b="1" dirty="0" smtClean="0">
                <a:solidFill>
                  <a:srgbClr val="7030A0"/>
                </a:solidFill>
                <a:cs typeface="Arial" charset="0"/>
              </a:rPr>
              <a:t>level </a:t>
            </a:r>
            <a:endParaRPr lang="en-US" altLang="en-US" b="1" dirty="0">
              <a:solidFill>
                <a:srgbClr val="7030A0"/>
              </a:solidFill>
              <a:cs typeface="Arial" charset="0"/>
            </a:endParaRPr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5868144" y="1930198"/>
            <a:ext cx="2736304" cy="4379485"/>
            <a:chOff x="340" y="1303"/>
            <a:chExt cx="1904" cy="2873"/>
          </a:xfrm>
          <a:solidFill>
            <a:srgbClr val="00B050"/>
          </a:solidFill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341" y="3120"/>
              <a:ext cx="1903" cy="506"/>
            </a:xfrm>
            <a:prstGeom prst="upArrow">
              <a:avLst>
                <a:gd name="adj1" fmla="val 82574"/>
                <a:gd name="adj2" fmla="val 31060"/>
              </a:avLst>
            </a:prstGeom>
            <a:grpFill/>
            <a:ln>
              <a:noFill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  <a:contourClr>
                <a:srgbClr val="0080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40" y="1303"/>
              <a:ext cx="1904" cy="506"/>
            </a:xfrm>
            <a:prstGeom prst="upArrow">
              <a:avLst>
                <a:gd name="adj1" fmla="val 82574"/>
                <a:gd name="adj2" fmla="val 31060"/>
              </a:avLst>
            </a:prstGeom>
            <a:grpFill/>
            <a:ln>
              <a:noFill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  <a:contourClr>
                <a:srgbClr val="0080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340" y="1915"/>
              <a:ext cx="1903" cy="505"/>
            </a:xfrm>
            <a:prstGeom prst="upArrow">
              <a:avLst>
                <a:gd name="adj1" fmla="val 82574"/>
                <a:gd name="adj2" fmla="val 31060"/>
              </a:avLst>
            </a:prstGeom>
            <a:grpFill/>
            <a:ln>
              <a:noFill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  <a:contourClr>
                <a:srgbClr val="0080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340" y="2525"/>
              <a:ext cx="1903" cy="505"/>
            </a:xfrm>
            <a:prstGeom prst="upArrow">
              <a:avLst>
                <a:gd name="adj1" fmla="val 82574"/>
                <a:gd name="adj2" fmla="val 31060"/>
              </a:avLst>
            </a:prstGeom>
            <a:grpFill/>
            <a:ln>
              <a:noFill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  <a:contourClr>
                <a:srgbClr val="0080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707" y="3221"/>
              <a:ext cx="1212" cy="30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>
                  <a:solidFill>
                    <a:prstClr val="white"/>
                  </a:solidFill>
                  <a:cs typeface="Arial" charset="0"/>
                </a:rPr>
                <a:t>Establish </a:t>
              </a: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basic </a:t>
              </a:r>
              <a:endParaRPr lang="en-GB" altLang="en-US" sz="1200" b="1" dirty="0">
                <a:solidFill>
                  <a:prstClr val="white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management system</a:t>
              </a:r>
              <a:endParaRPr lang="en-US" altLang="en-US" sz="1200" b="1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99" y="2630"/>
              <a:ext cx="1428" cy="30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Extend and embed  </a:t>
              </a:r>
              <a:endParaRPr lang="en-GB" altLang="en-US" sz="1200" b="1" dirty="0">
                <a:solidFill>
                  <a:prstClr val="white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management system </a:t>
              </a:r>
              <a:endParaRPr lang="en-US" altLang="en-US" sz="1200" b="1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99" y="2019"/>
              <a:ext cx="1428" cy="30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>
                  <a:solidFill>
                    <a:prstClr val="white"/>
                  </a:solidFill>
                  <a:cs typeface="Arial" charset="0"/>
                </a:rPr>
                <a:t>Implement </a:t>
              </a: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technology </a:t>
              </a:r>
              <a:r>
                <a:rPr lang="en-GB" altLang="en-US" sz="1200" b="1" dirty="0">
                  <a:solidFill>
                    <a:prstClr val="white"/>
                  </a:solidFill>
                  <a:cs typeface="Arial" charset="0"/>
                </a:rPr>
                <a:t>for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>
                  <a:solidFill>
                    <a:prstClr val="white"/>
                  </a:solidFill>
                  <a:cs typeface="Arial" charset="0"/>
                </a:rPr>
                <a:t>v</a:t>
              </a: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isibility and measurement </a:t>
              </a:r>
              <a:endParaRPr lang="en-US" altLang="en-US" sz="1200" b="1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99" y="1407"/>
              <a:ext cx="1427" cy="30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>
                  <a:solidFill>
                    <a:prstClr val="white"/>
                  </a:solidFill>
                  <a:cs typeface="Arial" charset="0"/>
                </a:rPr>
                <a:t>Exploit </a:t>
              </a: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technology </a:t>
              </a:r>
              <a:r>
                <a:rPr lang="en-GB" altLang="en-US" sz="1200" b="1" dirty="0">
                  <a:solidFill>
                    <a:prstClr val="white"/>
                  </a:solidFill>
                  <a:cs typeface="Arial" charset="0"/>
                </a:rPr>
                <a:t>for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200" b="1" dirty="0" smtClean="0">
                  <a:solidFill>
                    <a:prstClr val="white"/>
                  </a:solidFill>
                  <a:cs typeface="Arial" charset="0"/>
                </a:rPr>
                <a:t>business agility </a:t>
              </a:r>
              <a:endParaRPr lang="en-US" altLang="en-US" sz="1200" b="1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90" y="3934"/>
              <a:ext cx="162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 smtClean="0">
                  <a:solidFill>
                    <a:srgbClr val="00B050"/>
                  </a:solidFill>
                  <a:cs typeface="Arial" charset="0"/>
                </a:rPr>
                <a:t>Strategic focus </a:t>
              </a:r>
              <a:endParaRPr lang="en-US" altLang="en-US" b="1" dirty="0">
                <a:solidFill>
                  <a:srgbClr val="00B050"/>
                </a:solidFill>
                <a:cs typeface="Arial" charset="0"/>
              </a:endParaRPr>
            </a:p>
          </p:txBody>
        </p:sp>
      </p:grp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100043638"/>
              </p:ext>
            </p:extLst>
          </p:nvPr>
        </p:nvGraphicFramePr>
        <p:xfrm>
          <a:off x="37232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72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smtClean="0"/>
              <a:t>Thank you all for listening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David Lacey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771800" y="5799897"/>
            <a:ext cx="3513488" cy="797455"/>
            <a:chOff x="5071622" y="5727890"/>
            <a:chExt cx="3513488" cy="797455"/>
          </a:xfrm>
        </p:grpSpPr>
        <p:pic>
          <p:nvPicPr>
            <p:cNvPr id="8" name="Picture 7" descr="Managing Security in Outsourced and Off-shored Environments. How to saveguard intellectual assets in a virtual business world 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5" y="5757748"/>
              <a:ext cx="567064" cy="7675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13" descr="Cover image for product 04707219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1622" y="5747511"/>
              <a:ext cx="652508" cy="7778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 descr="image0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3097" y="5744503"/>
              <a:ext cx="581192" cy="78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2" descr="APT: How To Manage The Risk To Your Busines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5" y="5727890"/>
              <a:ext cx="537061" cy="7974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711" y="5728093"/>
              <a:ext cx="602399" cy="797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71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620688"/>
            <a:ext cx="8136904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552" y="620688"/>
            <a:ext cx="0" cy="5688632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6309320"/>
            <a:ext cx="8136904" cy="0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620688"/>
            <a:ext cx="0" cy="5688632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3125" y="334828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Panel: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06302" y="186686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/>
              <a:t>Data Transfer: Stay in Focus, Stay Secure</a:t>
            </a:r>
            <a:endParaRPr lang="en-GB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03287" y="2341063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Moderator: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9090" y="263992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Mike Hine, </a:t>
            </a:r>
            <a:r>
              <a:rPr lang="en-GB" sz="2000" dirty="0" smtClean="0"/>
              <a:t>Deputy Editor,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i="1" dirty="0" smtClean="0"/>
              <a:t>Infosecurity </a:t>
            </a:r>
            <a:r>
              <a:rPr lang="en-GB" sz="2000" i="1" dirty="0" smtClean="0"/>
              <a:t>Magazine </a:t>
            </a:r>
            <a:r>
              <a:rPr lang="en-GB" sz="2000" dirty="0" smtClean="0"/>
              <a:t>(@</a:t>
            </a:r>
            <a:r>
              <a:rPr lang="en-GB" sz="2000" dirty="0" err="1" smtClean="0"/>
              <a:t>InfosecDepEd</a:t>
            </a:r>
            <a:r>
              <a:rPr lang="en-GB" sz="2000" dirty="0" smtClean="0"/>
              <a:t>)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96480" y="5232262"/>
            <a:ext cx="153536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dirty="0"/>
              <a:t>David </a:t>
            </a:r>
            <a:r>
              <a:rPr lang="en-GB" b="1" dirty="0" err="1"/>
              <a:t>Lacey</a:t>
            </a:r>
            <a:r>
              <a:rPr lang="en-GB" sz="1600" b="1" dirty="0"/>
              <a:t> </a:t>
            </a:r>
            <a:r>
              <a:rPr lang="en-GB" sz="1400" dirty="0"/>
              <a:t>MD</a:t>
            </a:r>
            <a:r>
              <a:rPr lang="en-GB" sz="1600" dirty="0"/>
              <a:t>, </a:t>
            </a:r>
            <a:r>
              <a:rPr lang="en-GB" sz="1400" dirty="0"/>
              <a:t>David </a:t>
            </a:r>
            <a:r>
              <a:rPr lang="en-GB" sz="1400" dirty="0" err="1"/>
              <a:t>Lacey</a:t>
            </a:r>
            <a:r>
              <a:rPr lang="en-GB" sz="1400" dirty="0"/>
              <a:t> Consulting Ltd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33446" y="5244249"/>
            <a:ext cx="2511427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dirty="0"/>
              <a:t>Paul Castiglione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400" dirty="0" smtClean="0"/>
              <a:t>Senior </a:t>
            </a:r>
            <a:r>
              <a:rPr lang="en-GB" sz="1400" dirty="0"/>
              <a:t>Product Marketing </a:t>
            </a:r>
            <a:r>
              <a:rPr lang="en-GB" sz="1400" dirty="0" smtClean="0"/>
              <a:t>Manager, </a:t>
            </a:r>
            <a:r>
              <a:rPr lang="en-GB" sz="1400" dirty="0" err="1"/>
              <a:t>Ipswitch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351159" y="5277355"/>
            <a:ext cx="207746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dirty="0"/>
              <a:t>Paul </a:t>
            </a:r>
            <a:r>
              <a:rPr lang="en-GB" b="1" dirty="0" err="1" smtClean="0"/>
              <a:t>Lanois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400" dirty="0" smtClean="0"/>
              <a:t>attorney-at-law</a:t>
            </a:r>
            <a:endParaRPr lang="en-GB" sz="1400" dirty="0"/>
          </a:p>
        </p:txBody>
      </p:sp>
      <p:pic>
        <p:nvPicPr>
          <p:cNvPr id="2050" name="Picture 2" descr="N:\Electronics\Infosecurity Magazine\Editorial\Mike\Webinars\VC2015\Autumn\Smart cities\Slides\9501d099-7980-48a5-94b0-572084b54f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94" y="4163199"/>
            <a:ext cx="978391" cy="9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Electronics\Infosecurity Magazine\Editorial\Mike\Webinars\Ipswitch\September webinar\a695d002-9ea4-443b-8cb8-304cc0c26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1" y="4168529"/>
            <a:ext cx="1026418" cy="9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Electronics\Infosecurity Magazine\Editorial\Mike\Webinars\Ipswitch\September webinar\eb1318af-6094-4cd0-8e21-f192b9a913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56" y="4152133"/>
            <a:ext cx="1002007" cy="10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620688"/>
            <a:ext cx="8136904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552" y="620688"/>
            <a:ext cx="0" cy="5688632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6309320"/>
            <a:ext cx="8136904" cy="0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620688"/>
            <a:ext cx="0" cy="5688632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9368" y="3140968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3200" dirty="0" smtClean="0"/>
              <a:t>Yes</a:t>
            </a:r>
            <a:endParaRPr lang="en-GB" sz="3200" dirty="0"/>
          </a:p>
          <a:p>
            <a:pPr marL="514350" indent="-514350">
              <a:buFont typeface="+mj-lt"/>
              <a:buAutoNum type="alphaLcParenR"/>
            </a:pPr>
            <a:r>
              <a:rPr lang="en-GB" sz="3200" dirty="0" smtClean="0"/>
              <a:t>No</a:t>
            </a:r>
            <a:endParaRPr lang="en-GB" sz="3200" dirty="0"/>
          </a:p>
          <a:p>
            <a:pPr marL="514350" indent="-514350">
              <a:buFont typeface="+mj-lt"/>
              <a:buAutoNum type="alphaLcParenR"/>
            </a:pPr>
            <a:r>
              <a:rPr lang="en-GB" sz="3200" dirty="0" smtClean="0"/>
              <a:t>Don’t </a:t>
            </a:r>
            <a:r>
              <a:rPr lang="en-GB" sz="3200" dirty="0"/>
              <a:t>know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1544985" y="1868631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</a:rPr>
              <a:t>Poll </a:t>
            </a:r>
            <a:r>
              <a:rPr lang="en-US" sz="2400" b="1" i="1" dirty="0" smtClean="0">
                <a:solidFill>
                  <a:prstClr val="black"/>
                </a:solidFill>
              </a:rPr>
              <a:t>question #2: </a:t>
            </a:r>
            <a:r>
              <a:rPr lang="en-GB" sz="2400" b="1" i="1" dirty="0">
                <a:solidFill>
                  <a:prstClr val="black"/>
                </a:solidFill>
              </a:rPr>
              <a:t>Does your current file </a:t>
            </a:r>
            <a:r>
              <a:rPr lang="en-GB" sz="2400" b="1" i="1" dirty="0" smtClean="0">
                <a:solidFill>
                  <a:prstClr val="black"/>
                </a:solidFill>
              </a:rPr>
              <a:t>transfer solution </a:t>
            </a:r>
            <a:r>
              <a:rPr lang="en-GB" sz="2400" b="1" i="1" dirty="0">
                <a:solidFill>
                  <a:prstClr val="black"/>
                </a:solidFill>
              </a:rPr>
              <a:t>provide access to centralized logs for audit and compliance?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93" y="554439"/>
            <a:ext cx="8557395" cy="1251788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Managed </a:t>
            </a:r>
            <a:r>
              <a:rPr lang="en-US" sz="3200" dirty="0"/>
              <a:t>File </a:t>
            </a:r>
            <a:r>
              <a:rPr lang="en-US" sz="3200" dirty="0" smtClean="0"/>
              <a:t>Transfer Capabilities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7502"/>
          <a:stretch/>
        </p:blipFill>
        <p:spPr>
          <a:xfrm>
            <a:off x="971600" y="1916834"/>
            <a:ext cx="7200800" cy="41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89" y="1329889"/>
            <a:ext cx="2750011" cy="3179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694" y="2888774"/>
            <a:ext cx="1891865" cy="2270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5" y="2540412"/>
            <a:ext cx="2714200" cy="2139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MOVEit</a:t>
            </a:r>
            <a:r>
              <a:rPr lang="en-US" dirty="0" smtClean="0"/>
              <a:t> Managed File Transfer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08" y="1992113"/>
            <a:ext cx="976865" cy="176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965" y="3089397"/>
            <a:ext cx="1021123" cy="1851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187" y="5637935"/>
            <a:ext cx="202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Supports lots of devices/clients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451" y="1931557"/>
            <a:ext cx="2784219" cy="1901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419226" y="1760463"/>
            <a:ext cx="17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User self-management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3822" y="5637935"/>
            <a:ext cx="233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Automation without programming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46" y="3654624"/>
            <a:ext cx="2926110" cy="186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32718" y="5637935"/>
            <a:ext cx="220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Automate Reporting and Monitoring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40831" r="33696" b="25792"/>
          <a:stretch/>
        </p:blipFill>
        <p:spPr>
          <a:xfrm>
            <a:off x="727433" y="2513792"/>
            <a:ext cx="5306061" cy="1114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3616" t="40831" r="33696" b="25792"/>
          <a:stretch/>
        </p:blipFill>
        <p:spPr>
          <a:xfrm flipH="1">
            <a:off x="6030643" y="2513792"/>
            <a:ext cx="2615919" cy="1114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97" y="486702"/>
            <a:ext cx="8189355" cy="1027012"/>
          </a:xfrm>
        </p:spPr>
        <p:txBody>
          <a:bodyPr>
            <a:normAutofit/>
          </a:bodyPr>
          <a:lstStyle/>
          <a:p>
            <a:r>
              <a:rPr lang="en-US" sz="2800" dirty="0" err="1"/>
              <a:t>MOVEit</a:t>
            </a:r>
            <a:r>
              <a:rPr lang="en-US" sz="2800" dirty="0"/>
              <a:t> Managed File Transfer Components</a:t>
            </a:r>
          </a:p>
        </p:txBody>
      </p:sp>
      <p:pic>
        <p:nvPicPr>
          <p:cNvPr id="4" name="Picture 3" descr="MI-logo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7"/>
          <a:stretch/>
        </p:blipFill>
        <p:spPr>
          <a:xfrm>
            <a:off x="971600" y="1512436"/>
            <a:ext cx="2088232" cy="915225"/>
          </a:xfrm>
          <a:prstGeom prst="rect">
            <a:avLst/>
          </a:prstGeom>
        </p:spPr>
      </p:pic>
      <p:pic>
        <p:nvPicPr>
          <p:cNvPr id="5" name="Picture 4" descr="MI-logos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" b="60714"/>
          <a:stretch/>
        </p:blipFill>
        <p:spPr>
          <a:xfrm>
            <a:off x="3936418" y="1512436"/>
            <a:ext cx="1859717" cy="91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6432" y="2808397"/>
            <a:ext cx="2475352" cy="5447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Easy and </a:t>
            </a:r>
            <a:r>
              <a:rPr lang="en-US" dirty="0" smtClean="0">
                <a:solidFill>
                  <a:srgbClr val="000000"/>
                </a:solidFill>
              </a:rPr>
              <a:t>Reliable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File-based Automation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044" y="2808397"/>
            <a:ext cx="265053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Secure </a:t>
            </a:r>
            <a:r>
              <a:rPr lang="en-US" dirty="0" smtClean="0">
                <a:solidFill>
                  <a:prstClr val="black"/>
                </a:solidFill>
              </a:rPr>
              <a:t>Server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>
                <a:solidFill>
                  <a:prstClr val="black"/>
                </a:solidFill>
              </a:rPr>
              <a:t>Moving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045" y="3780235"/>
            <a:ext cx="78860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Ad Hoc Transfer:  </a:t>
            </a:r>
            <a:r>
              <a:rPr lang="en-US" sz="1600" dirty="0" smtClean="0">
                <a:solidFill>
                  <a:srgbClr val="2C2C2C"/>
                </a:solidFill>
              </a:rPr>
              <a:t>Employees </a:t>
            </a:r>
            <a:r>
              <a:rPr lang="en-US" sz="1600" dirty="0">
                <a:solidFill>
                  <a:srgbClr val="2C2C2C"/>
                </a:solidFill>
              </a:rPr>
              <a:t>and partners can send sensitive </a:t>
            </a:r>
            <a:r>
              <a:rPr lang="en-US" sz="1600" dirty="0" smtClean="0">
                <a:solidFill>
                  <a:srgbClr val="2C2C2C"/>
                </a:solidFill>
              </a:rPr>
              <a:t>files</a:t>
            </a:r>
            <a:endParaRPr lang="en-US" sz="1600" b="1" dirty="0">
              <a:solidFill>
                <a:srgbClr val="2C2C2C"/>
              </a:solidFill>
            </a:endParaRPr>
          </a:p>
          <a:p>
            <a:endParaRPr lang="en-US" sz="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Mobile</a:t>
            </a:r>
            <a:r>
              <a:rPr lang="en-US" sz="1600" dirty="0" smtClean="0">
                <a:solidFill>
                  <a:prstClr val="black"/>
                </a:solidFill>
              </a:rPr>
              <a:t>:  </a:t>
            </a:r>
            <a:r>
              <a:rPr lang="en-US" sz="1600" dirty="0" smtClean="0">
                <a:solidFill>
                  <a:srgbClr val="2C2C2C"/>
                </a:solidFill>
              </a:rPr>
              <a:t>Productivity </a:t>
            </a:r>
            <a:r>
              <a:rPr lang="en-US" sz="1600" dirty="0">
                <a:solidFill>
                  <a:srgbClr val="2C2C2C"/>
                </a:solidFill>
              </a:rPr>
              <a:t>for your Mobile </a:t>
            </a:r>
            <a:r>
              <a:rPr lang="en-US" sz="1600" dirty="0" smtClean="0">
                <a:solidFill>
                  <a:srgbClr val="2C2C2C"/>
                </a:solidFill>
              </a:rPr>
              <a:t>Workforce   </a:t>
            </a:r>
            <a:endParaRPr lang="en-US" sz="1600" b="1" dirty="0">
              <a:solidFill>
                <a:srgbClr val="2C2C2C"/>
              </a:solidFill>
            </a:endParaRPr>
          </a:p>
          <a:p>
            <a:endParaRPr lang="en-US" sz="800" b="1" dirty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Failover, HA &amp; Disaster Recovery</a:t>
            </a:r>
            <a:r>
              <a:rPr lang="en-US" sz="1600" dirty="0" smtClean="0">
                <a:solidFill>
                  <a:prstClr val="black"/>
                </a:solidFill>
              </a:rPr>
              <a:t>:  Provides scalability for performance and unattended failover in seconds or minutes with zero data loss for uninterrupted  operations</a:t>
            </a:r>
          </a:p>
          <a:p>
            <a:endParaRPr lang="en-US" sz="800" b="1" dirty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API:</a:t>
            </a:r>
            <a:r>
              <a:rPr lang="en-US" sz="1600" dirty="0" smtClean="0">
                <a:solidFill>
                  <a:prstClr val="black"/>
                </a:solidFill>
              </a:rPr>
              <a:t> Provides programmatic access to core file transfer services.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09354" y="4690085"/>
            <a:ext cx="276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ADD-ON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MODULES</a:t>
            </a:r>
            <a:endParaRPr lang="en-US" sz="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948" y="6094148"/>
            <a:ext cx="7824540" cy="163864"/>
          </a:xfrm>
          <a:prstGeom prst="rect">
            <a:avLst/>
          </a:prstGeom>
          <a:solidFill>
            <a:srgbClr val="E1EE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643" y="2808396"/>
            <a:ext cx="2615919" cy="4944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Flexible Reporting </a:t>
            </a:r>
            <a:r>
              <a:rPr lang="en-US" sz="1600" dirty="0">
                <a:solidFill>
                  <a:prstClr val="black"/>
                </a:solidFill>
              </a:rPr>
              <a:t>and Monitoring for </a:t>
            </a:r>
            <a:r>
              <a:rPr lang="en-US" sz="1600" dirty="0" err="1">
                <a:solidFill>
                  <a:prstClr val="black"/>
                </a:solidFill>
              </a:rPr>
              <a:t>MOVEit</a:t>
            </a:r>
            <a:r>
              <a:rPr lang="en-US" sz="1600" dirty="0">
                <a:solidFill>
                  <a:prstClr val="black"/>
                </a:solidFill>
              </a:rPr>
              <a:t> MFT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6" name="Picture 15" descr="IA-LOG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/>
          <a:stretch/>
        </p:blipFill>
        <p:spPr>
          <a:xfrm>
            <a:off x="6267485" y="1513714"/>
            <a:ext cx="2332267" cy="9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46" y="486702"/>
            <a:ext cx="8230104" cy="1027012"/>
          </a:xfrm>
        </p:spPr>
        <p:txBody>
          <a:bodyPr>
            <a:normAutofit/>
          </a:bodyPr>
          <a:lstStyle/>
          <a:p>
            <a:r>
              <a:rPr lang="en-US" sz="3200" dirty="0" err="1"/>
              <a:t>MOVEit</a:t>
            </a:r>
            <a:r>
              <a:rPr lang="en-US" sz="3200" dirty="0"/>
              <a:t> Managed File Transfer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0497"/>
          <a:stretch/>
        </p:blipFill>
        <p:spPr>
          <a:xfrm>
            <a:off x="873579" y="2514259"/>
            <a:ext cx="7496326" cy="1672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083" y="2432571"/>
            <a:ext cx="2326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Secure Email Attachment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0591" y="2401676"/>
            <a:ext cx="178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Professional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6270" y="2401676"/>
            <a:ext cx="106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Premium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255" y="2983647"/>
            <a:ext cx="2437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C2C2C"/>
                </a:solidFill>
              </a:rPr>
              <a:t>Employees and partners can send sensitive </a:t>
            </a:r>
            <a:r>
              <a:rPr lang="en-US" sz="1600" dirty="0" smtClean="0">
                <a:solidFill>
                  <a:srgbClr val="2C2C2C"/>
                </a:solidFill>
              </a:rPr>
              <a:t>files</a:t>
            </a:r>
            <a:endParaRPr lang="en-US" sz="1600" dirty="0">
              <a:solidFill>
                <a:srgbClr val="2C2C2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6905" y="2983647"/>
            <a:ext cx="2370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C2C2C"/>
                </a:solidFill>
              </a:rPr>
              <a:t>Transfer sensitive files using folders from anywhere including mobile devices</a:t>
            </a:r>
            <a:endParaRPr lang="en-US" sz="1400" dirty="0">
              <a:solidFill>
                <a:srgbClr val="2C2C2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6429" y="2983657"/>
            <a:ext cx="234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2C2C2C"/>
                </a:solidFill>
              </a:rPr>
              <a:t>Access all features in </a:t>
            </a:r>
            <a:r>
              <a:rPr lang="en-US" sz="1600" i="1" dirty="0" smtClean="0">
                <a:solidFill>
                  <a:srgbClr val="2C2C2C"/>
                </a:solidFill>
              </a:rPr>
              <a:t>Secure Email Attachment </a:t>
            </a:r>
            <a:r>
              <a:rPr lang="en-US" sz="1600" dirty="0" smtClean="0">
                <a:solidFill>
                  <a:srgbClr val="2C2C2C"/>
                </a:solidFill>
              </a:rPr>
              <a:t>and </a:t>
            </a:r>
            <a:r>
              <a:rPr lang="en-US" sz="1600" i="1" dirty="0" smtClean="0">
                <a:solidFill>
                  <a:srgbClr val="2C2C2C"/>
                </a:solidFill>
              </a:rPr>
              <a:t>Professional</a:t>
            </a:r>
            <a:r>
              <a:rPr lang="en-US" sz="1600" dirty="0" smtClean="0">
                <a:solidFill>
                  <a:srgbClr val="2C2C2C"/>
                </a:solidFill>
              </a:rPr>
              <a:t> options</a:t>
            </a:r>
            <a:endParaRPr lang="en-US" sz="1600" dirty="0">
              <a:solidFill>
                <a:srgbClr val="2C2C2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1" y="4190421"/>
            <a:ext cx="6936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">
              <a:buSzPct val="100000"/>
              <a:buFontTx/>
              <a:buBlip>
                <a:blip r:embed="rId4"/>
              </a:buBlip>
            </a:pPr>
            <a:r>
              <a:rPr lang="en-US" sz="1400" dirty="0" smtClean="0">
                <a:solidFill>
                  <a:srgbClr val="2C2C2C"/>
                </a:solidFill>
              </a:rPr>
              <a:t>3</a:t>
            </a:r>
            <a:r>
              <a:rPr lang="en-US" sz="1400" baseline="30000" dirty="0" smtClean="0">
                <a:solidFill>
                  <a:srgbClr val="2C2C2C"/>
                </a:solidFill>
              </a:rPr>
              <a:t>rd</a:t>
            </a:r>
            <a:r>
              <a:rPr lang="en-US" sz="1400" dirty="0" smtClean="0">
                <a:solidFill>
                  <a:srgbClr val="2C2C2C"/>
                </a:solidFill>
              </a:rPr>
              <a:t> party-validated compliance</a:t>
            </a:r>
          </a:p>
          <a:p>
            <a:pPr marL="342900" indent="-342900" fontAlgn="b">
              <a:buSzPct val="100000"/>
              <a:buFontTx/>
              <a:buBlip>
                <a:blip r:embed="rId4"/>
              </a:buBlip>
            </a:pPr>
            <a:r>
              <a:rPr lang="en-US" sz="1400" dirty="0" smtClean="0">
                <a:solidFill>
                  <a:srgbClr val="2C2C2C"/>
                </a:solidFill>
              </a:rPr>
              <a:t>Perimeter, app, DB, web server firewalls with defined rule sets</a:t>
            </a:r>
          </a:p>
          <a:p>
            <a:pPr marL="342900" indent="-342900">
              <a:buSzPct val="100000"/>
              <a:buFontTx/>
              <a:buBlip>
                <a:blip r:embed="rId4"/>
              </a:buBlip>
            </a:pPr>
            <a:r>
              <a:rPr lang="en-US" sz="1400" dirty="0" smtClean="0">
                <a:solidFill>
                  <a:srgbClr val="2C2C2C"/>
                </a:solidFill>
              </a:rPr>
              <a:t>Scalable, HA, &amp; Disaster Recovery with </a:t>
            </a:r>
            <a:r>
              <a:rPr lang="en-US" sz="1400" dirty="0">
                <a:solidFill>
                  <a:srgbClr val="2C2C2C"/>
                </a:solidFill>
              </a:rPr>
              <a:t>99.9% </a:t>
            </a:r>
            <a:r>
              <a:rPr lang="en-US" sz="1400" dirty="0" smtClean="0">
                <a:solidFill>
                  <a:srgbClr val="2C2C2C"/>
                </a:solidFill>
              </a:rPr>
              <a:t>guaranteed uptime</a:t>
            </a:r>
            <a:endParaRPr lang="en-US" sz="1400" dirty="0">
              <a:solidFill>
                <a:srgbClr val="2C2C2C"/>
              </a:solidFill>
            </a:endParaRPr>
          </a:p>
          <a:p>
            <a:pPr marL="342900" indent="-342900" fontAlgn="b">
              <a:buSzPct val="100000"/>
              <a:buFontTx/>
              <a:buBlip>
                <a:blip r:embed="rId4"/>
              </a:buBlip>
            </a:pPr>
            <a:r>
              <a:rPr lang="en-US" sz="1400" dirty="0" smtClean="0">
                <a:solidFill>
                  <a:srgbClr val="2C2C2C"/>
                </a:solidFill>
              </a:rPr>
              <a:t>Intrusion Detection / Pen Testing</a:t>
            </a:r>
          </a:p>
          <a:p>
            <a:pPr marL="342900" indent="-342900">
              <a:buSzPct val="100000"/>
              <a:buFontTx/>
              <a:buBlip>
                <a:blip r:embed="rId4"/>
              </a:buBlip>
            </a:pPr>
            <a:r>
              <a:rPr lang="en-US" sz="1400" dirty="0" smtClean="0">
                <a:solidFill>
                  <a:srgbClr val="2C2C2C"/>
                </a:solidFill>
              </a:rPr>
              <a:t>Hardened Datacenter: CIS benchmarks &amp; SSAE </a:t>
            </a:r>
            <a:r>
              <a:rPr lang="en-US" sz="1400" dirty="0">
                <a:solidFill>
                  <a:srgbClr val="2C2C2C"/>
                </a:solidFill>
              </a:rPr>
              <a:t>16 Type II </a:t>
            </a:r>
            <a:r>
              <a:rPr lang="en-US" sz="1400" dirty="0" smtClean="0">
                <a:solidFill>
                  <a:srgbClr val="2C2C2C"/>
                </a:solidFill>
              </a:rPr>
              <a:t>audited</a:t>
            </a:r>
          </a:p>
          <a:p>
            <a:pPr marL="342900" indent="-342900">
              <a:buSzPct val="100000"/>
              <a:buFontTx/>
              <a:buBlip>
                <a:blip r:embed="rId4"/>
              </a:buBlip>
            </a:pPr>
            <a:r>
              <a:rPr lang="en-US" sz="1400" dirty="0" smtClean="0">
                <a:solidFill>
                  <a:srgbClr val="2C2C2C"/>
                </a:solidFill>
              </a:rPr>
              <a:t>Budgeted cost and lower risk</a:t>
            </a:r>
          </a:p>
        </p:txBody>
      </p:sp>
      <p:pic>
        <p:nvPicPr>
          <p:cNvPr id="12" name="Picture 11" descr="MI-cloud-colou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02" y="1595401"/>
            <a:ext cx="1753110" cy="809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58436" y="4832991"/>
            <a:ext cx="1762603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UNIQU</a:t>
            </a:r>
            <a:b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BENEFITS</a:t>
            </a:r>
            <a:endParaRPr lang="en-US" sz="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600" y="6098180"/>
            <a:ext cx="7389590" cy="167152"/>
          </a:xfrm>
          <a:prstGeom prst="rect">
            <a:avLst/>
          </a:prstGeom>
          <a:solidFill>
            <a:srgbClr val="E1EE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75934" y="4752624"/>
            <a:ext cx="6519334" cy="163186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8569" y="5499724"/>
            <a:ext cx="3124694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Assuming 10,000 </a:t>
            </a:r>
            <a:r>
              <a:rPr lang="en-US" sz="1100" dirty="0" smtClean="0">
                <a:solidFill>
                  <a:prstClr val="black"/>
                </a:solidFill>
              </a:rPr>
              <a:t>files </a:t>
            </a:r>
            <a:r>
              <a:rPr lang="en-US" sz="1100" dirty="0">
                <a:solidFill>
                  <a:prstClr val="black"/>
                </a:solidFill>
              </a:rPr>
              <a:t>transferred per year organization-wide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4% – 5% of all transfers contain </a:t>
            </a:r>
            <a:r>
              <a:rPr lang="en-US" sz="1100" dirty="0" smtClean="0">
                <a:solidFill>
                  <a:prstClr val="black"/>
                </a:solidFill>
              </a:rPr>
              <a:t>errors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35" y="473119"/>
            <a:ext cx="8112101" cy="1027012"/>
          </a:xfrm>
        </p:spPr>
        <p:txBody>
          <a:bodyPr>
            <a:normAutofit/>
          </a:bodyPr>
          <a:lstStyle/>
          <a:p>
            <a:r>
              <a:rPr lang="en-US" sz="3200" dirty="0"/>
              <a:t>Impact of Digital Do-it-yourself File Transfer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87" y="1915244"/>
            <a:ext cx="4003718" cy="27047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94269" y="1378483"/>
            <a:ext cx="320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AD47"/>
                </a:solidFill>
              </a:rPr>
              <a:t>Cost of lost data is high.</a:t>
            </a:r>
            <a:endParaRPr lang="en-US" b="1" dirty="0">
              <a:solidFill>
                <a:srgbClr val="70AD4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926" y="1748935"/>
            <a:ext cx="329397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dirty="0" smtClean="0">
                <a:solidFill>
                  <a:srgbClr val="70AD47"/>
                </a:solidFill>
              </a:rPr>
              <a:t>Cost of non-compliance is high.</a:t>
            </a:r>
            <a:endParaRPr lang="en-US" b="1" dirty="0">
              <a:solidFill>
                <a:srgbClr val="70AD4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6488" y="4694958"/>
            <a:ext cx="6031176" cy="6335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&gt;$125,000 </a:t>
            </a:r>
            <a:r>
              <a:rPr lang="en-US" sz="2000" b="1" dirty="0" smtClean="0">
                <a:solidFill>
                  <a:prstClr val="black"/>
                </a:solidFill>
              </a:rPr>
              <a:t>additional </a:t>
            </a:r>
            <a:r>
              <a:rPr lang="en-US" sz="2000" b="1" dirty="0">
                <a:solidFill>
                  <a:prstClr val="black"/>
                </a:solidFill>
              </a:rPr>
              <a:t>f</a:t>
            </a:r>
            <a:r>
              <a:rPr lang="en-US" sz="2000" b="1" dirty="0" smtClean="0">
                <a:solidFill>
                  <a:prstClr val="black"/>
                </a:solidFill>
              </a:rPr>
              <a:t>ile </a:t>
            </a:r>
            <a:r>
              <a:rPr lang="en-US" sz="2000" b="1" dirty="0">
                <a:solidFill>
                  <a:prstClr val="black"/>
                </a:solidFill>
              </a:rPr>
              <a:t>t</a:t>
            </a:r>
            <a:r>
              <a:rPr lang="en-US" sz="2000" b="1" dirty="0" smtClean="0">
                <a:solidFill>
                  <a:prstClr val="black"/>
                </a:solidFill>
              </a:rPr>
              <a:t>ransfer cost every year</a:t>
            </a:r>
            <a:r>
              <a:rPr lang="en-US" sz="2000" dirty="0">
                <a:solidFill>
                  <a:prstClr val="black"/>
                </a:solidFill>
              </a:rPr>
              <a:t>*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prstClr val="black"/>
                </a:solidFill>
              </a:rPr>
              <a:t>Hidden cost of traditional FTP systems </a:t>
            </a:r>
            <a:r>
              <a:rPr lang="en-US" sz="1400" dirty="0" err="1" smtClean="0">
                <a:solidFill>
                  <a:prstClr val="black"/>
                </a:solidFill>
              </a:rPr>
              <a:t>vs</a:t>
            </a:r>
            <a:r>
              <a:rPr lang="en-US" sz="1400" dirty="0" smtClean="0">
                <a:solidFill>
                  <a:prstClr val="black"/>
                </a:solidFill>
              </a:rPr>
              <a:t> a managed file transfer solution: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62" y="4673387"/>
            <a:ext cx="259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AD47"/>
                </a:solidFill>
              </a:rPr>
              <a:t>The cost </a:t>
            </a:r>
            <a:r>
              <a:rPr lang="en-US" b="1" dirty="0">
                <a:solidFill>
                  <a:srgbClr val="70AD47"/>
                </a:solidFill>
              </a:rPr>
              <a:t>to </a:t>
            </a:r>
            <a:r>
              <a:rPr lang="en-US" b="1" dirty="0" smtClean="0">
                <a:solidFill>
                  <a:srgbClr val="70AD47"/>
                </a:solidFill>
              </a:rPr>
              <a:t/>
            </a:r>
            <a:br>
              <a:rPr lang="en-US" b="1" dirty="0" smtClean="0">
                <a:solidFill>
                  <a:srgbClr val="70AD47"/>
                </a:solidFill>
              </a:rPr>
            </a:br>
            <a:r>
              <a:rPr lang="en-US" b="1" dirty="0" smtClean="0">
                <a:solidFill>
                  <a:srgbClr val="70AD47"/>
                </a:solidFill>
              </a:rPr>
              <a:t>maintain existing systems is high. </a:t>
            </a:r>
            <a:r>
              <a:rPr lang="en-US" sz="1600" b="1" dirty="0">
                <a:solidFill>
                  <a:srgbClr val="70AD47"/>
                </a:solidFill>
              </a:rPr>
              <a:t/>
            </a:r>
            <a:br>
              <a:rPr lang="en-US" sz="1600" b="1" dirty="0">
                <a:solidFill>
                  <a:srgbClr val="70AD47"/>
                </a:solidFill>
              </a:rPr>
            </a:br>
            <a:endParaRPr lang="en-US" b="1" dirty="0">
              <a:solidFill>
                <a:srgbClr val="70AD47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881054" y="5604935"/>
            <a:ext cx="284868" cy="142883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233499" y="1526047"/>
            <a:ext cx="198301" cy="247743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8455296" y="1926109"/>
            <a:ext cx="204448" cy="176248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1831" y="6062860"/>
            <a:ext cx="1582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prstClr val="black"/>
                </a:solidFill>
              </a:rPr>
              <a:t>* Aberdeen report, 2013</a:t>
            </a:r>
          </a:p>
          <a:p>
            <a:endParaRPr lang="en-US" sz="1000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7496" y="5511013"/>
            <a:ext cx="317550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4 – 5 hours per incident to troubleshoot/fix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$55 / </a:t>
            </a:r>
            <a:r>
              <a:rPr lang="en-US" sz="1100" dirty="0" err="1">
                <a:solidFill>
                  <a:prstClr val="black"/>
                </a:solidFill>
              </a:rPr>
              <a:t>hr</a:t>
            </a:r>
            <a:r>
              <a:rPr lang="en-US" sz="1100" dirty="0">
                <a:solidFill>
                  <a:prstClr val="black"/>
                </a:solidFill>
              </a:rPr>
              <a:t> cost for IT admin (salary and overhead)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06" y="2209540"/>
            <a:ext cx="4427885" cy="22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81002"/>
            <a:ext cx="6572250" cy="1027012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9" y="1525933"/>
            <a:ext cx="6651625" cy="435133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Live demonstration of </a:t>
            </a:r>
            <a:r>
              <a:rPr lang="en-US" b="1" dirty="0" err="1" smtClean="0"/>
              <a:t>MOVEit</a:t>
            </a:r>
            <a:r>
              <a:rPr lang="en-US" b="1" dirty="0" smtClean="0"/>
              <a:t> Managed File Transfer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resources.ipswitchft.com/Managed-File-Transfer-Demonstration-Series.html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Free 30-day trial of </a:t>
            </a:r>
            <a:r>
              <a:rPr lang="en-US" b="1" dirty="0" err="1"/>
              <a:t>MOVEit</a:t>
            </a:r>
            <a:r>
              <a:rPr lang="en-US" b="1" dirty="0"/>
              <a:t> Managed File Transfer </a:t>
            </a:r>
            <a:r>
              <a:rPr lang="en-US" dirty="0">
                <a:hlinkClick r:id="rId4"/>
              </a:rPr>
              <a:t>http://www.ipswitchft.com/app/evaluate/moveit.aspx</a:t>
            </a:r>
            <a:r>
              <a:rPr lang="en-US" dirty="0"/>
              <a:t> </a:t>
            </a:r>
            <a:endParaRPr lang="en-US" b="1" dirty="0"/>
          </a:p>
          <a:p>
            <a:endParaRPr lang="en-US" b="1" dirty="0"/>
          </a:p>
          <a:p>
            <a:pPr marL="238115" indent="-238115" algn="just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Free </a:t>
            </a:r>
            <a:r>
              <a:rPr lang="en-US" b="1" dirty="0">
                <a:solidFill>
                  <a:prstClr val="black"/>
                </a:solidFill>
              </a:rPr>
              <a:t>copy of Managed File Transfer for Dummies ebook</a:t>
            </a:r>
            <a:r>
              <a:rPr lang="en-US" dirty="0">
                <a:solidFill>
                  <a:prstClr val="black"/>
                </a:solidFill>
                <a:hlinkClick r:id="rId5"/>
              </a:rPr>
              <a:t>http://resources.ipswitchft.com/WP-Managed-File-Transfer-for-Dummies.html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51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2792" y="3614388"/>
            <a:ext cx="4286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/>
                </a:solidFill>
                <a:latin typeface="Arial" charset="0"/>
                <a:cs typeface="Arial" charset="0"/>
              </a:rPr>
              <a:t>www.Ipswitch.com/virtual-summit</a:t>
            </a:r>
          </a:p>
        </p:txBody>
      </p:sp>
    </p:spTree>
    <p:extLst>
      <p:ext uri="{BB962C8B-B14F-4D97-AF65-F5344CB8AC3E}">
        <p14:creationId xmlns:p14="http://schemas.microsoft.com/office/powerpoint/2010/main" val="27586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-108520" y="1484789"/>
            <a:ext cx="9361040" cy="2016223"/>
          </a:xfrm>
          <a:prstGeom prst="roundRect">
            <a:avLst>
              <a:gd name="adj" fmla="val 3063"/>
            </a:avLst>
          </a:prstGeom>
          <a:solidFill>
            <a:srgbClr val="4D1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108520" y="3140969"/>
            <a:ext cx="9361040" cy="359035"/>
          </a:xfrm>
          <a:prstGeom prst="roundRect">
            <a:avLst>
              <a:gd name="adj" fmla="val 5857"/>
            </a:avLst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2581" y="3708723"/>
            <a:ext cx="5328592" cy="1224136"/>
          </a:xfrm>
          <a:prstGeom prst="rect">
            <a:avLst/>
          </a:prstGeom>
        </p:spPr>
        <p:txBody>
          <a:bodyPr vert="horz" lIns="18288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fontAlgn="base">
              <a:spcAft>
                <a:spcPct val="0"/>
              </a:spcAft>
            </a:pPr>
            <a:endParaRPr lang="en-US" sz="3600" dirty="0">
              <a:solidFill>
                <a:srgbClr val="0D71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D71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</a:t>
            </a:r>
            <a:r>
              <a:rPr lang="en-US" dirty="0" smtClean="0">
                <a:solidFill>
                  <a:srgbClr val="0D71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lang="en-US" dirty="0">
                <a:solidFill>
                  <a:srgbClr val="0D71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dirty="0" smtClean="0">
                <a:solidFill>
                  <a:srgbClr val="0D71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Attention</a:t>
            </a:r>
            <a:r>
              <a:rPr lang="en-US" dirty="0">
                <a:solidFill>
                  <a:srgbClr val="0D71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fontAlgn="base">
              <a:spcAft>
                <a:spcPct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/>
            </a:r>
            <a:br>
              <a:rPr lang="en-US" sz="4000" dirty="0" smtClean="0">
                <a:solidFill>
                  <a:prstClr val="white"/>
                </a:solidFill>
              </a:rPr>
            </a:b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59833" y="1873051"/>
            <a:ext cx="3600400" cy="1224136"/>
          </a:xfrm>
          <a:prstGeom prst="rect">
            <a:avLst/>
          </a:prstGeom>
        </p:spPr>
        <p:txBody>
          <a:bodyPr vert="horz" lIns="18288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ru-RU" sz="4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4400" b="1" dirty="0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298575" y="1639893"/>
            <a:ext cx="1689100" cy="1690687"/>
            <a:chOff x="818" y="1033"/>
            <a:chExt cx="1064" cy="106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8" y="1033"/>
              <a:ext cx="1064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19" y="1034"/>
              <a:ext cx="1064" cy="10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72" y="1165"/>
              <a:ext cx="555" cy="584"/>
            </a:xfrm>
            <a:custGeom>
              <a:avLst/>
              <a:gdLst>
                <a:gd name="T0" fmla="*/ 384 w 1051"/>
                <a:gd name="T1" fmla="*/ 1107 h 1107"/>
                <a:gd name="T2" fmla="*/ 384 w 1051"/>
                <a:gd name="T3" fmla="*/ 1046 h 1107"/>
                <a:gd name="T4" fmla="*/ 409 w 1051"/>
                <a:gd name="T5" fmla="*/ 888 h 1107"/>
                <a:gd name="T6" fmla="*/ 464 w 1051"/>
                <a:gd name="T7" fmla="*/ 794 h 1107"/>
                <a:gd name="T8" fmla="*/ 569 w 1051"/>
                <a:gd name="T9" fmla="*/ 701 h 1107"/>
                <a:gd name="T10" fmla="*/ 671 w 1051"/>
                <a:gd name="T11" fmla="*/ 612 h 1107"/>
                <a:gd name="T12" fmla="*/ 716 w 1051"/>
                <a:gd name="T13" fmla="*/ 546 h 1107"/>
                <a:gd name="T14" fmla="*/ 732 w 1051"/>
                <a:gd name="T15" fmla="*/ 456 h 1107"/>
                <a:gd name="T16" fmla="*/ 675 w 1051"/>
                <a:gd name="T17" fmla="*/ 306 h 1107"/>
                <a:gd name="T18" fmla="*/ 526 w 1051"/>
                <a:gd name="T19" fmla="*/ 251 h 1107"/>
                <a:gd name="T20" fmla="*/ 358 w 1051"/>
                <a:gd name="T21" fmla="*/ 315 h 1107"/>
                <a:gd name="T22" fmla="*/ 294 w 1051"/>
                <a:gd name="T23" fmla="*/ 499 h 1107"/>
                <a:gd name="T24" fmla="*/ 0 w 1051"/>
                <a:gd name="T25" fmla="*/ 499 h 1107"/>
                <a:gd name="T26" fmla="*/ 77 w 1051"/>
                <a:gd name="T27" fmla="*/ 214 h 1107"/>
                <a:gd name="T28" fmla="*/ 254 w 1051"/>
                <a:gd name="T29" fmla="*/ 52 h 1107"/>
                <a:gd name="T30" fmla="*/ 515 w 1051"/>
                <a:gd name="T31" fmla="*/ 0 h 1107"/>
                <a:gd name="T32" fmla="*/ 802 w 1051"/>
                <a:gd name="T33" fmla="*/ 58 h 1107"/>
                <a:gd name="T34" fmla="*/ 990 w 1051"/>
                <a:gd name="T35" fmla="*/ 217 h 1107"/>
                <a:gd name="T36" fmla="*/ 1051 w 1051"/>
                <a:gd name="T37" fmla="*/ 449 h 1107"/>
                <a:gd name="T38" fmla="*/ 1023 w 1051"/>
                <a:gd name="T39" fmla="*/ 602 h 1107"/>
                <a:gd name="T40" fmla="*/ 949 w 1051"/>
                <a:gd name="T41" fmla="*/ 713 h 1107"/>
                <a:gd name="T42" fmla="*/ 795 w 1051"/>
                <a:gd name="T43" fmla="*/ 838 h 1107"/>
                <a:gd name="T44" fmla="*/ 661 w 1051"/>
                <a:gd name="T45" fmla="*/ 1048 h 1107"/>
                <a:gd name="T46" fmla="*/ 661 w 1051"/>
                <a:gd name="T47" fmla="*/ 1107 h 1107"/>
                <a:gd name="T48" fmla="*/ 384 w 1051"/>
                <a:gd name="T49" fmla="*/ 110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1" h="1107">
                  <a:moveTo>
                    <a:pt x="384" y="1107"/>
                  </a:moveTo>
                  <a:cubicBezTo>
                    <a:pt x="384" y="1046"/>
                    <a:pt x="384" y="1046"/>
                    <a:pt x="384" y="1046"/>
                  </a:cubicBezTo>
                  <a:cubicBezTo>
                    <a:pt x="384" y="988"/>
                    <a:pt x="392" y="935"/>
                    <a:pt x="409" y="888"/>
                  </a:cubicBezTo>
                  <a:cubicBezTo>
                    <a:pt x="421" y="854"/>
                    <a:pt x="440" y="823"/>
                    <a:pt x="464" y="794"/>
                  </a:cubicBezTo>
                  <a:cubicBezTo>
                    <a:pt x="480" y="776"/>
                    <a:pt x="515" y="744"/>
                    <a:pt x="569" y="701"/>
                  </a:cubicBezTo>
                  <a:cubicBezTo>
                    <a:pt x="623" y="657"/>
                    <a:pt x="657" y="627"/>
                    <a:pt x="671" y="612"/>
                  </a:cubicBezTo>
                  <a:cubicBezTo>
                    <a:pt x="691" y="592"/>
                    <a:pt x="706" y="570"/>
                    <a:pt x="716" y="546"/>
                  </a:cubicBezTo>
                  <a:cubicBezTo>
                    <a:pt x="726" y="522"/>
                    <a:pt x="732" y="492"/>
                    <a:pt x="732" y="456"/>
                  </a:cubicBezTo>
                  <a:cubicBezTo>
                    <a:pt x="732" y="393"/>
                    <a:pt x="713" y="344"/>
                    <a:pt x="675" y="306"/>
                  </a:cubicBezTo>
                  <a:cubicBezTo>
                    <a:pt x="638" y="269"/>
                    <a:pt x="588" y="251"/>
                    <a:pt x="526" y="251"/>
                  </a:cubicBezTo>
                  <a:cubicBezTo>
                    <a:pt x="455" y="251"/>
                    <a:pt x="399" y="272"/>
                    <a:pt x="358" y="315"/>
                  </a:cubicBezTo>
                  <a:cubicBezTo>
                    <a:pt x="317" y="357"/>
                    <a:pt x="296" y="419"/>
                    <a:pt x="294" y="499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7" y="383"/>
                    <a:pt x="33" y="288"/>
                    <a:pt x="77" y="214"/>
                  </a:cubicBezTo>
                  <a:cubicBezTo>
                    <a:pt x="120" y="141"/>
                    <a:pt x="179" y="87"/>
                    <a:pt x="254" y="52"/>
                  </a:cubicBezTo>
                  <a:cubicBezTo>
                    <a:pt x="328" y="17"/>
                    <a:pt x="415" y="0"/>
                    <a:pt x="515" y="0"/>
                  </a:cubicBezTo>
                  <a:cubicBezTo>
                    <a:pt x="623" y="0"/>
                    <a:pt x="718" y="19"/>
                    <a:pt x="802" y="58"/>
                  </a:cubicBezTo>
                  <a:cubicBezTo>
                    <a:pt x="886" y="97"/>
                    <a:pt x="949" y="150"/>
                    <a:pt x="990" y="217"/>
                  </a:cubicBezTo>
                  <a:cubicBezTo>
                    <a:pt x="1031" y="285"/>
                    <a:pt x="1051" y="362"/>
                    <a:pt x="1051" y="449"/>
                  </a:cubicBezTo>
                  <a:cubicBezTo>
                    <a:pt x="1051" y="508"/>
                    <a:pt x="1042" y="559"/>
                    <a:pt x="1023" y="602"/>
                  </a:cubicBezTo>
                  <a:cubicBezTo>
                    <a:pt x="1005" y="644"/>
                    <a:pt x="980" y="681"/>
                    <a:pt x="949" y="713"/>
                  </a:cubicBezTo>
                  <a:cubicBezTo>
                    <a:pt x="919" y="744"/>
                    <a:pt x="867" y="786"/>
                    <a:pt x="795" y="838"/>
                  </a:cubicBezTo>
                  <a:cubicBezTo>
                    <a:pt x="706" y="903"/>
                    <a:pt x="661" y="973"/>
                    <a:pt x="661" y="1048"/>
                  </a:cubicBezTo>
                  <a:cubicBezTo>
                    <a:pt x="661" y="1107"/>
                    <a:pt x="661" y="1107"/>
                    <a:pt x="661" y="1107"/>
                  </a:cubicBezTo>
                  <a:lnTo>
                    <a:pt x="384" y="1107"/>
                  </a:lnTo>
                  <a:close/>
                </a:path>
              </a:pathLst>
            </a:custGeom>
            <a:solidFill>
              <a:srgbClr val="4D1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247" y="1792"/>
              <a:ext cx="207" cy="207"/>
            </a:xfrm>
            <a:prstGeom prst="ellipse">
              <a:avLst/>
            </a:prstGeom>
            <a:solidFill>
              <a:srgbClr val="4D1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83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620688"/>
            <a:ext cx="8136904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552" y="620688"/>
            <a:ext cx="0" cy="5688632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6309320"/>
            <a:ext cx="8136904" cy="0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620688"/>
            <a:ext cx="0" cy="5688632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3007" y="3356992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4000" dirty="0" smtClean="0"/>
              <a:t>Yes </a:t>
            </a:r>
            <a:r>
              <a:rPr lang="en-GB" sz="4000" dirty="0"/>
              <a:t>– please contact me 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4000" dirty="0" smtClean="0"/>
              <a:t>No </a:t>
            </a:r>
            <a:r>
              <a:rPr lang="en-GB" sz="4000" dirty="0"/>
              <a:t>thank you </a:t>
            </a:r>
            <a:endParaRPr lang="en-GB" sz="4000" dirty="0"/>
          </a:p>
        </p:txBody>
      </p:sp>
      <p:sp>
        <p:nvSpPr>
          <p:cNvPr id="13" name="Rectangle 12"/>
          <p:cNvSpPr/>
          <p:nvPr/>
        </p:nvSpPr>
        <p:spPr>
          <a:xfrm>
            <a:off x="1547664" y="1916833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</a:rPr>
              <a:t>Poll </a:t>
            </a:r>
            <a:r>
              <a:rPr lang="en-US" sz="2800" b="1" i="1" dirty="0" smtClean="0">
                <a:solidFill>
                  <a:prstClr val="black"/>
                </a:solidFill>
              </a:rPr>
              <a:t>question #3: </a:t>
            </a:r>
            <a:r>
              <a:rPr lang="en-GB" sz="2800" b="1" i="1" dirty="0">
                <a:solidFill>
                  <a:prstClr val="black"/>
                </a:solidFill>
              </a:rPr>
              <a:t>Are you interested in scheduling a demo of </a:t>
            </a:r>
            <a:r>
              <a:rPr lang="en-GB" sz="2800" b="1" i="1" dirty="0" err="1">
                <a:solidFill>
                  <a:prstClr val="black"/>
                </a:solidFill>
              </a:rPr>
              <a:t>MOVEit</a:t>
            </a:r>
            <a:r>
              <a:rPr lang="en-GB" sz="2800" b="1" i="1" dirty="0">
                <a:solidFill>
                  <a:prstClr val="black"/>
                </a:solidFill>
              </a:rPr>
              <a:t> Managed File Transfer?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620688"/>
            <a:ext cx="8136904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552" y="620688"/>
            <a:ext cx="0" cy="5688632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6309320"/>
            <a:ext cx="8136904" cy="0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620688"/>
            <a:ext cx="0" cy="5688632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3007" y="3012579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n-GB" sz="2800" dirty="0"/>
              <a:t>Reducing </a:t>
            </a:r>
            <a:r>
              <a:rPr lang="en-GB" sz="2800" dirty="0" smtClean="0"/>
              <a:t>risk </a:t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GB" sz="2800" dirty="0"/>
              <a:t>security &amp; compliance issues)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/>
              <a:t>Improving </a:t>
            </a:r>
            <a:r>
              <a:rPr lang="en-GB" sz="2800" dirty="0"/>
              <a:t>efficiency (save time)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/>
              <a:t>Reducing </a:t>
            </a:r>
            <a:r>
              <a:rPr lang="en-GB" sz="2800" dirty="0"/>
              <a:t>costs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/>
              <a:t>None </a:t>
            </a:r>
            <a:r>
              <a:rPr lang="en-GB" sz="2800" dirty="0"/>
              <a:t>of the above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547664" y="1916833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Poll </a:t>
            </a:r>
            <a:r>
              <a:rPr lang="en-US" sz="2400" b="1" i="1" dirty="0" smtClean="0"/>
              <a:t>question #1: </a:t>
            </a:r>
            <a:r>
              <a:rPr lang="en-GB" sz="2400" b="1" i="1" dirty="0"/>
              <a:t>What is the top file-transfer related issue that you want to address?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118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Transfer: </a:t>
            </a:r>
            <a:r>
              <a:rPr lang="en-US" dirty="0"/>
              <a:t>Stay in Focus,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Stay </a:t>
            </a:r>
            <a:r>
              <a:rPr lang="en-US" dirty="0"/>
              <a:t>Secure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Paul </a:t>
            </a:r>
            <a:r>
              <a:rPr lang="en-GB" dirty="0" err="1" smtClean="0"/>
              <a:t>Lanois</a:t>
            </a:r>
            <a:endParaRPr lang="en-GB" dirty="0" smtClean="0"/>
          </a:p>
          <a:p>
            <a:r>
              <a:rPr lang="en-GB" dirty="0" smtClean="0"/>
              <a:t>24 September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324" y="-174884"/>
            <a:ext cx="7543800" cy="1450757"/>
          </a:xfrm>
        </p:spPr>
        <p:txBody>
          <a:bodyPr/>
          <a:lstStyle/>
          <a:p>
            <a:r>
              <a:rPr lang="en-GB" dirty="0" smtClean="0"/>
              <a:t>Profile</a:t>
            </a:r>
            <a:endParaRPr lang="en-US" dirty="0"/>
          </a:p>
        </p:txBody>
      </p:sp>
      <p:sp>
        <p:nvSpPr>
          <p:cNvPr id="4" name="Rechteck 1"/>
          <p:cNvSpPr/>
          <p:nvPr/>
        </p:nvSpPr>
        <p:spPr>
          <a:xfrm>
            <a:off x="822960" y="1242762"/>
            <a:ext cx="1614929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defTabSz="45720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de-CH" altLang="ko-KR" sz="2400" b="1" dirty="0" smtClean="0">
                <a:solidFill>
                  <a:srgbClr val="000000"/>
                </a:solidFill>
                <a:ea typeface="굴림" charset="-127"/>
              </a:rPr>
              <a:t>Paul Lanois</a:t>
            </a:r>
            <a:endParaRPr lang="de-CH" altLang="ko-KR" sz="2400" b="1" dirty="0">
              <a:solidFill>
                <a:srgbClr val="000000"/>
              </a:solidFill>
              <a:ea typeface="굴림" charset="-127"/>
            </a:endParaRPr>
          </a:p>
        </p:txBody>
      </p:sp>
      <p:pic>
        <p:nvPicPr>
          <p:cNvPr id="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8" y="1888841"/>
            <a:ext cx="2543185" cy="3389968"/>
          </a:xfrm>
          <a:prstGeom prst="rect">
            <a:avLst/>
          </a:prstGeom>
        </p:spPr>
      </p:pic>
      <p:sp>
        <p:nvSpPr>
          <p:cNvPr id="6" name="Inhaltsplatzhalter 4"/>
          <p:cNvSpPr txBox="1">
            <a:spLocks/>
          </p:cNvSpPr>
          <p:nvPr/>
        </p:nvSpPr>
        <p:spPr>
          <a:xfrm>
            <a:off x="3512405" y="1601807"/>
            <a:ext cx="5223206" cy="4497415"/>
          </a:xfrm>
          <a:prstGeom prst="rect">
            <a:avLst/>
          </a:prstGeom>
        </p:spPr>
        <p:txBody>
          <a:bodyPr rtlCol="0">
            <a:noAutofit/>
          </a:bodyPr>
          <a:lstStyle>
            <a:lvl1pPr marL="198793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2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/>
            </a:pPr>
            <a:endParaRPr lang="en-US" sz="1400" i="1" kern="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55600" indent="-355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/>
            </a:pPr>
            <a:r>
              <a:rPr lang="en-US" sz="16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Education</a:t>
            </a:r>
            <a:endParaRPr lang="de-CH" sz="16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Attorney-at-law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Certified </a:t>
            </a: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Information Privacy Professional (CIPP) </a:t>
            </a:r>
            <a:endParaRPr lang="en-US" sz="1400" kern="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J.D./Master in Law, </a:t>
            </a:r>
            <a:r>
              <a:rPr lang="en-US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University of Paris - Sorbonne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(France)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LL.M, </a:t>
            </a:r>
            <a:r>
              <a:rPr lang="en-US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University of Pennsylvania Law School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(USA)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Certificate </a:t>
            </a: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in Business and Public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Policy, </a:t>
            </a:r>
            <a:r>
              <a:rPr lang="en-US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The </a:t>
            </a:r>
            <a:r>
              <a:rPr lang="en-US" sz="1400" i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Wharton School of the University of </a:t>
            </a:r>
            <a:r>
              <a:rPr lang="en-US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Pennsylvania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(USA)</a:t>
            </a:r>
            <a:endParaRPr lang="en-US" sz="14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0" indent="0" defTabSz="914400" fontAlgn="base">
              <a:spcBef>
                <a:spcPts val="0"/>
              </a:spcBef>
              <a:spcAft>
                <a:spcPct val="0"/>
              </a:spcAft>
              <a:buFont typeface="Symbol" pitchFamily="18" charset="2"/>
              <a:buNone/>
              <a:defRPr/>
            </a:pPr>
            <a:endParaRPr lang="en-US" sz="11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0" indent="0" defTabSz="914400" fontAlgn="base">
              <a:spcBef>
                <a:spcPts val="0"/>
              </a:spcBef>
              <a:spcAft>
                <a:spcPct val="0"/>
              </a:spcAft>
              <a:buFont typeface="Symbol" pitchFamily="18" charset="2"/>
              <a:buNone/>
              <a:defRPr/>
            </a:pPr>
            <a:r>
              <a:rPr lang="en-US" sz="16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Professional </a:t>
            </a:r>
            <a:r>
              <a:rPr lang="en-US" sz="1600" i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Experience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Associate at various international law firms: </a:t>
            </a:r>
            <a:r>
              <a:rPr lang="en-US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Simpson </a:t>
            </a:r>
            <a:r>
              <a:rPr lang="en-US" sz="1400" i="1" kern="0" dirty="0" err="1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Thacher</a:t>
            </a:r>
            <a:r>
              <a:rPr lang="en-US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&amp; Bartlett LLP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, </a:t>
            </a:r>
            <a:r>
              <a:rPr lang="en-GB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Allen </a:t>
            </a:r>
            <a:r>
              <a:rPr lang="en-GB" sz="1400" i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&amp; </a:t>
            </a:r>
            <a:r>
              <a:rPr lang="en-GB" sz="1400" i="1" kern="0" dirty="0" err="1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Overy</a:t>
            </a:r>
            <a:r>
              <a:rPr lang="en-GB" sz="1400" i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GB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LLP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, </a:t>
            </a:r>
            <a:r>
              <a:rPr lang="en-US" sz="1400" i="1" kern="0" dirty="0" err="1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Linklaters</a:t>
            </a:r>
            <a:r>
              <a:rPr lang="en-US" sz="14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LLP 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Associate </a:t>
            </a: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Professor, University of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Cergy-Pontoise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(France)</a:t>
            </a:r>
            <a:endParaRPr lang="en-US" sz="14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55600" indent="-355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/>
            </a:pPr>
            <a:endParaRPr lang="en-US" sz="1100" i="1" kern="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55600" indent="-355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/>
            </a:pPr>
            <a:r>
              <a:rPr lang="en-US" sz="1600" i="1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Areas </a:t>
            </a:r>
            <a:r>
              <a:rPr lang="en-US" sz="1600" i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of focus</a:t>
            </a:r>
            <a:r>
              <a:rPr lang="de-CH" sz="16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Privacy Law and Data Protection Law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IT Law</a:t>
            </a:r>
            <a:endParaRPr lang="en-US" sz="1400" kern="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Cross-Border </a:t>
            </a: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Legal</a:t>
            </a:r>
          </a:p>
          <a:p>
            <a:pPr marL="355600" indent="-355600" defTabSz="914400" fontAlgn="base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Company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Law and </a:t>
            </a:r>
            <a:r>
              <a:rPr lang="en-GB" sz="1400" kern="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Corporate Governance</a:t>
            </a:r>
            <a:endParaRPr lang="en-US" sz="11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9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26581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  </a:t>
            </a:r>
            <a:r>
              <a:rPr lang="en-GB" dirty="0" smtClean="0"/>
              <a:t>Why is securing data transfers important?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Not just an issue for banks and governments!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Ensure </a:t>
            </a:r>
            <a:r>
              <a:rPr lang="en-US" dirty="0"/>
              <a:t>confidentiality, integrity, availability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Protect </a:t>
            </a:r>
            <a:r>
              <a:rPr lang="en-US" dirty="0"/>
              <a:t>critical assets from cyber threats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Data is often is </a:t>
            </a:r>
            <a:r>
              <a:rPr lang="en-US" dirty="0"/>
              <a:t>one of the most valuable assets </a:t>
            </a:r>
            <a:r>
              <a:rPr lang="en-US" dirty="0" smtClean="0"/>
              <a:t>that a company </a:t>
            </a:r>
            <a:r>
              <a:rPr lang="en-US" dirty="0"/>
              <a:t>may have </a:t>
            </a:r>
            <a:r>
              <a:rPr lang="en-US" dirty="0" smtClean="0"/>
              <a:t>– “</a:t>
            </a:r>
            <a:r>
              <a:rPr lang="en-US" i="1" dirty="0" smtClean="0"/>
              <a:t>Is </a:t>
            </a:r>
            <a:r>
              <a:rPr lang="en-US" i="1" dirty="0"/>
              <a:t>Data The New Oil</a:t>
            </a:r>
            <a:r>
              <a:rPr lang="en-US" i="1" dirty="0" smtClean="0"/>
              <a:t>?</a:t>
            </a:r>
            <a:r>
              <a:rPr lang="en-US" dirty="0" smtClean="0"/>
              <a:t>” (Forbes, 2012)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Reputation and loss of trust - “</a:t>
            </a:r>
            <a:r>
              <a:rPr lang="en-US" i="1" dirty="0" smtClean="0"/>
              <a:t>It </a:t>
            </a:r>
            <a:r>
              <a:rPr lang="en-US" i="1" dirty="0"/>
              <a:t>takes 20 years to build a reputation and five minutes to ruin it. If you think about that, you'll do things differently.” </a:t>
            </a:r>
            <a:r>
              <a:rPr lang="en-US" i="1" dirty="0" smtClean="0"/>
              <a:t>(</a:t>
            </a:r>
            <a:r>
              <a:rPr lang="en-US" dirty="0" smtClean="0"/>
              <a:t>Warren Buffett)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Requirement to comply with data security laws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Failure </a:t>
            </a:r>
            <a:r>
              <a:rPr lang="en-US" dirty="0"/>
              <a:t>to comply and provide privacy, audit and internal controls could result in penalties ranging from large fines to jail terms.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According </a:t>
            </a:r>
            <a:r>
              <a:rPr lang="en-US" dirty="0"/>
              <a:t>to a recent study conducting by the </a:t>
            </a:r>
            <a:r>
              <a:rPr lang="en-US" dirty="0" err="1"/>
              <a:t>Ponemon</a:t>
            </a:r>
            <a:r>
              <a:rPr lang="en-US" dirty="0"/>
              <a:t> Institute and sponsored by IBM, data breaches cost companies in the United States an average of $217 per compromised record, with the total average cost paid by </a:t>
            </a:r>
            <a:r>
              <a:rPr lang="en-US" dirty="0" smtClean="0"/>
              <a:t>organizations </a:t>
            </a:r>
            <a:r>
              <a:rPr lang="en-US" dirty="0"/>
              <a:t>amounting to $6.5 million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Privacy </a:t>
            </a:r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6140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 Federal laws regulating the private sector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dirty="0" smtClean="0"/>
              <a:t> No all encompassing federal privacy standard - sectorial approach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dirty="0" smtClean="0"/>
              <a:t> Specific to certain industries: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Financial transactions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Credit reports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Law enforcement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Medical records</a:t>
            </a:r>
          </a:p>
          <a:p>
            <a:pPr marL="544068" lvl="1" indent="-342900" algn="just">
              <a:buFont typeface="Wingdings" panose="05000000000000000000" pitchFamily="2" charset="2"/>
              <a:buChar char="Ø"/>
            </a:pPr>
            <a:r>
              <a:rPr lang="en-US" dirty="0"/>
              <a:t>FTC Act Section 5 prohibits unfair or deceptive trade </a:t>
            </a:r>
            <a:r>
              <a:rPr lang="en-US" dirty="0" smtClean="0"/>
              <a:t>practices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Failure </a:t>
            </a:r>
            <a:r>
              <a:rPr lang="en-US" sz="1600" dirty="0"/>
              <a:t>to employ reasonable and appropriate security </a:t>
            </a:r>
            <a:r>
              <a:rPr lang="en-US" sz="1600" dirty="0" smtClean="0"/>
              <a:t>measures deemed an unfair practice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2006: </a:t>
            </a:r>
            <a:r>
              <a:rPr lang="en-US" sz="1600" dirty="0" err="1" smtClean="0"/>
              <a:t>ChoicePoint</a:t>
            </a:r>
            <a:r>
              <a:rPr lang="en-US" sz="1600" dirty="0" smtClean="0"/>
              <a:t> case - $10 </a:t>
            </a:r>
            <a:r>
              <a:rPr lang="en-US" sz="1600" dirty="0"/>
              <a:t>million in civil penalties and $5 million in consumer </a:t>
            </a:r>
            <a:r>
              <a:rPr lang="en-US" sz="1600" dirty="0" smtClean="0"/>
              <a:t>redress</a:t>
            </a: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Privacy </a:t>
            </a:r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614053"/>
          </a:xfrm>
        </p:spPr>
        <p:txBody>
          <a:bodyPr>
            <a:normAutofit/>
          </a:bodyPr>
          <a:lstStyle/>
          <a:p>
            <a:pPr marL="251460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State specific privacy laws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Early 2000s: states started enacting legislation requiring the notification of security breaches of information involving the unauthorized disclosure of “personally identifiable information”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Data owners and data stewards must notify residents whose unencrypted information was/may have been acquired by an unauthorized person.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Personal Information that triggers the obligation to notify residents typically consists of an individual’s name plus one or more of the following: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Social security number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Driver’s license number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Bank account or debit/credit card number (along with PIN or access code)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Medical information/health insurance information</a:t>
            </a:r>
          </a:p>
          <a:p>
            <a:pPr marL="544068" lvl="1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Some states require consumer notice upon determination that harm is likely or that there is a significant risk of identity theft or if unencrypted information was merely accessed.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Some states impose encryption requirements </a:t>
            </a:r>
            <a:r>
              <a:rPr lang="en-US" dirty="0" smtClean="0"/>
              <a:t>– for example, the Nevada </a:t>
            </a:r>
            <a:r>
              <a:rPr lang="en-US" dirty="0"/>
              <a:t>Code </a:t>
            </a:r>
            <a:r>
              <a:rPr lang="en-US" dirty="0" smtClean="0"/>
              <a:t>(NRS 603A.215) states </a:t>
            </a:r>
            <a:r>
              <a:rPr lang="en-US" dirty="0"/>
              <a:t>that </a:t>
            </a:r>
            <a:r>
              <a:rPr lang="en-US" dirty="0" smtClean="0"/>
              <a:t>unless a data </a:t>
            </a:r>
            <a:r>
              <a:rPr lang="en-US" dirty="0"/>
              <a:t>collector doing business in </a:t>
            </a:r>
            <a:r>
              <a:rPr lang="en-US" dirty="0" smtClean="0"/>
              <a:t>Nevada complies with the </a:t>
            </a:r>
            <a:r>
              <a:rPr lang="en-US" dirty="0"/>
              <a:t>current version of the Payment Card Industry (PCI) Data Security </a:t>
            </a:r>
            <a:r>
              <a:rPr lang="en-US" dirty="0" smtClean="0"/>
              <a:t>Standard, it may not:</a:t>
            </a:r>
          </a:p>
          <a:p>
            <a:pPr algn="just"/>
            <a:r>
              <a:rPr lang="en-US" dirty="0"/>
              <a:t>a) Transfer any personal information through an electronic, non-voice transmission other than a facsimile to a person outside of the secure system of the data collector, </a:t>
            </a:r>
            <a:r>
              <a:rPr lang="en-US" u="sng" dirty="0"/>
              <a:t>unless</a:t>
            </a:r>
            <a:r>
              <a:rPr lang="en-US" dirty="0"/>
              <a:t> the data collector uses encryption to ensure the security of electronic transmission; or</a:t>
            </a:r>
          </a:p>
          <a:p>
            <a:pPr algn="just"/>
            <a:r>
              <a:rPr lang="en-US" dirty="0"/>
              <a:t>b) Move any data storage device containing personal information beyond the logical or physical controls of the data collector or its data storage </a:t>
            </a:r>
            <a:r>
              <a:rPr lang="en-US" dirty="0" smtClean="0"/>
              <a:t>contractor, </a:t>
            </a:r>
            <a:r>
              <a:rPr lang="en-US" u="sng" dirty="0"/>
              <a:t>unless</a:t>
            </a:r>
            <a:r>
              <a:rPr lang="en-US" dirty="0"/>
              <a:t> the data collector uses encryption to ensure the security of the information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Directive </a:t>
            </a:r>
            <a:r>
              <a:rPr lang="en-US" dirty="0"/>
              <a:t>95/46/EC of the European Parliament and of the Council (the “Privacy Directive</a:t>
            </a:r>
            <a:r>
              <a:rPr lang="en-US" dirty="0" smtClean="0"/>
              <a:t>”), passed </a:t>
            </a:r>
            <a:r>
              <a:rPr lang="en-US" dirty="0"/>
              <a:t>in October </a:t>
            </a:r>
            <a:r>
              <a:rPr lang="en-US" dirty="0" smtClean="0"/>
              <a:t>1995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Directive </a:t>
            </a:r>
            <a:r>
              <a:rPr lang="en-US" dirty="0"/>
              <a:t>2002/58/EC of the European Parliament and of the Council (the Directive on privacy and electronic communications, or the “E-Privacy Directive</a:t>
            </a:r>
            <a:r>
              <a:rPr lang="en-US" dirty="0" smtClean="0"/>
              <a:t>”), passed </a:t>
            </a:r>
            <a:r>
              <a:rPr lang="en-US" dirty="0"/>
              <a:t>in 2002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Privacy Directive not uniformly </a:t>
            </a:r>
            <a:r>
              <a:rPr lang="en-US" dirty="0"/>
              <a:t>implemented by EU Member </a:t>
            </a:r>
            <a:r>
              <a:rPr lang="en-US" dirty="0" smtClean="0"/>
              <a:t>States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Enforcement issues: when Google changed its privacy policy </a:t>
            </a:r>
            <a:r>
              <a:rPr lang="en-US" dirty="0" smtClean="0"/>
              <a:t>to </a:t>
            </a:r>
            <a:r>
              <a:rPr lang="en-US" dirty="0"/>
              <a:t>aggregate users' personal data from across all their </a:t>
            </a:r>
            <a:r>
              <a:rPr lang="en-US" dirty="0" smtClean="0"/>
              <a:t>Google accounts </a:t>
            </a:r>
            <a:r>
              <a:rPr lang="en-US" dirty="0"/>
              <a:t>and </a:t>
            </a:r>
            <a:r>
              <a:rPr lang="en-US" dirty="0" smtClean="0"/>
              <a:t>services, it faced </a:t>
            </a:r>
            <a:r>
              <a:rPr lang="en-US" dirty="0"/>
              <a:t>different sanctions </a:t>
            </a:r>
            <a:r>
              <a:rPr lang="en-US" dirty="0" smtClean="0"/>
              <a:t>from local data </a:t>
            </a:r>
            <a:r>
              <a:rPr lang="en-US" dirty="0"/>
              <a:t>protection </a:t>
            </a:r>
            <a:r>
              <a:rPr lang="en-US" dirty="0" smtClean="0"/>
              <a:t>authority. For example</a:t>
            </a:r>
            <a:r>
              <a:rPr lang="en-US" dirty="0"/>
              <a:t>, </a:t>
            </a:r>
            <a:r>
              <a:rPr lang="en-US" dirty="0" smtClean="0"/>
              <a:t>the Spanish regulator imposed a maximum fine of €900,000</a:t>
            </a:r>
            <a:r>
              <a:rPr lang="en-US" dirty="0"/>
              <a:t>, </a:t>
            </a:r>
            <a:r>
              <a:rPr lang="en-US" dirty="0" smtClean="0"/>
              <a:t>the French regulator imposed a fine of €150,000, whereas the Dutch regulator threatened a </a:t>
            </a:r>
            <a:r>
              <a:rPr lang="en-US" dirty="0"/>
              <a:t>fine </a:t>
            </a:r>
            <a:r>
              <a:rPr lang="en-US" dirty="0" smtClean="0"/>
              <a:t>of €15m.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Additional </a:t>
            </a:r>
            <a:r>
              <a:rPr lang="en-US" dirty="0"/>
              <a:t>Protections </a:t>
            </a:r>
            <a:r>
              <a:rPr lang="en-US" dirty="0" smtClean="0"/>
              <a:t>(e.g. German </a:t>
            </a:r>
            <a:r>
              <a:rPr lang="en-US" dirty="0"/>
              <a:t>Worker </a:t>
            </a:r>
            <a:r>
              <a:rPr lang="en-US" dirty="0" smtClean="0"/>
              <a:t>Councils)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Upcoming General </a:t>
            </a:r>
            <a:r>
              <a:rPr lang="en-US" dirty="0"/>
              <a:t>Data Protection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Cross-Border Data Transfers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Transfers of personal data outside the EU permitted only in certain situations – one of them being that the country receiving the data has an “adequate level” of privacy protection.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Safe </a:t>
            </a:r>
            <a:r>
              <a:rPr lang="en-US" dirty="0"/>
              <a:t>Harbor </a:t>
            </a:r>
            <a:r>
              <a:rPr lang="en-US" dirty="0" smtClean="0"/>
              <a:t>– annual certification required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Model Clauses </a:t>
            </a:r>
            <a:r>
              <a:rPr lang="en-US" dirty="0" smtClean="0"/>
              <a:t>– standard contractual clauses recognized as offering adequate </a:t>
            </a:r>
            <a:r>
              <a:rPr lang="en-US" dirty="0"/>
              <a:t>safeguards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Binding </a:t>
            </a:r>
            <a:r>
              <a:rPr lang="en-US" dirty="0"/>
              <a:t>Corporate Rules –</a:t>
            </a:r>
            <a:r>
              <a:rPr lang="en-US" dirty="0" smtClean="0"/>
              <a:t> allow </a:t>
            </a:r>
            <a:r>
              <a:rPr lang="en-US" dirty="0"/>
              <a:t>multinational groups to transfer personal data </a:t>
            </a:r>
            <a:r>
              <a:rPr lang="en-US" dirty="0" smtClean="0"/>
              <a:t>that they </a:t>
            </a:r>
            <a:r>
              <a:rPr lang="en-US" dirty="0"/>
              <a:t>control from the EEA to their affiliates outside </a:t>
            </a:r>
            <a:r>
              <a:rPr lang="en-US" dirty="0" smtClean="0"/>
              <a:t>the EEA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 smtClean="0"/>
              <a:t> </a:t>
            </a:r>
            <a:r>
              <a:rPr lang="en-US" dirty="0" smtClean="0"/>
              <a:t>29 </a:t>
            </a:r>
            <a:r>
              <a:rPr lang="en-US" dirty="0"/>
              <a:t>December </a:t>
            </a:r>
            <a:r>
              <a:rPr lang="en-US" dirty="0" smtClean="0"/>
              <a:t>2014: Hong Kong regulator issued a </a:t>
            </a:r>
            <a:r>
              <a:rPr lang="en-US" dirty="0"/>
              <a:t>“Guidance on Personal Data Protection in Cross-Border Data </a:t>
            </a:r>
            <a:r>
              <a:rPr lang="en-US" dirty="0" smtClean="0"/>
              <a:t>Transfer” proposing future restrictions to cross-border transfers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620688"/>
            <a:ext cx="8136904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552" y="620688"/>
            <a:ext cx="0" cy="5688632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6309320"/>
            <a:ext cx="8136904" cy="0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620688"/>
            <a:ext cx="0" cy="5688632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3125" y="334828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</a:rPr>
              <a:t>Panel: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06302" y="186686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prstClr val="black"/>
                </a:solidFill>
              </a:rPr>
              <a:t>Data Transfer: Stay in Focus, Stay Secure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227687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prstClr val="black"/>
                </a:solidFill>
              </a:rPr>
              <a:t>Q&amp;A</a:t>
            </a:r>
            <a:endParaRPr lang="en-GB" sz="7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6480" y="5232262"/>
            <a:ext cx="153536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David </a:t>
            </a:r>
            <a:r>
              <a:rPr lang="en-GB" b="1" dirty="0" err="1">
                <a:solidFill>
                  <a:prstClr val="black"/>
                </a:solidFill>
              </a:rPr>
              <a:t>Lacey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MD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400" dirty="0">
                <a:solidFill>
                  <a:prstClr val="black"/>
                </a:solidFill>
              </a:rPr>
              <a:t>David </a:t>
            </a:r>
            <a:r>
              <a:rPr lang="en-GB" sz="1400" dirty="0" err="1">
                <a:solidFill>
                  <a:prstClr val="black"/>
                </a:solidFill>
              </a:rPr>
              <a:t>Lacey</a:t>
            </a:r>
            <a:r>
              <a:rPr lang="en-GB" sz="1400" dirty="0">
                <a:solidFill>
                  <a:prstClr val="black"/>
                </a:solidFill>
              </a:rPr>
              <a:t> Consulting Ltd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5244249"/>
            <a:ext cx="2511427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Paul Castiglione </a:t>
            </a:r>
            <a:r>
              <a:rPr lang="en-GB" b="1" dirty="0" smtClean="0">
                <a:solidFill>
                  <a:prstClr val="black"/>
                </a:solidFill>
              </a:rPr>
              <a:t/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sz="1600" dirty="0" smtClean="0">
                <a:solidFill>
                  <a:prstClr val="black"/>
                </a:solidFill>
              </a:rPr>
              <a:t>Senior </a:t>
            </a:r>
            <a:r>
              <a:rPr lang="en-GB" sz="1600" dirty="0">
                <a:solidFill>
                  <a:prstClr val="black"/>
                </a:solidFill>
              </a:rPr>
              <a:t>Product Marketing </a:t>
            </a:r>
            <a:r>
              <a:rPr lang="en-GB" sz="1600" dirty="0" smtClean="0">
                <a:solidFill>
                  <a:prstClr val="black"/>
                </a:solidFill>
              </a:rPr>
              <a:t>Manager, </a:t>
            </a:r>
            <a:r>
              <a:rPr lang="en-GB" sz="1600" dirty="0" err="1">
                <a:solidFill>
                  <a:prstClr val="black"/>
                </a:solidFill>
              </a:rPr>
              <a:t>Ipswitch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2963" y="5301208"/>
            <a:ext cx="2077469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Paul </a:t>
            </a:r>
            <a:r>
              <a:rPr lang="en-GB" b="1" dirty="0" err="1">
                <a:solidFill>
                  <a:prstClr val="black"/>
                </a:solidFill>
              </a:rPr>
              <a:t>Lanois</a:t>
            </a:r>
            <a:r>
              <a:rPr lang="en-GB" b="1" dirty="0">
                <a:solidFill>
                  <a:prstClr val="black"/>
                </a:solidFill>
              </a:rPr>
              <a:t>, </a:t>
            </a:r>
            <a:r>
              <a:rPr lang="en-GB" b="1" dirty="0" smtClean="0">
                <a:solidFill>
                  <a:prstClr val="black"/>
                </a:solidFill>
              </a:rPr>
              <a:t/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sz="1600" dirty="0" smtClean="0">
                <a:solidFill>
                  <a:prstClr val="black"/>
                </a:solidFill>
              </a:rPr>
              <a:t>attorney-at-law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2050" name="Picture 2" descr="N:\Electronics\Infosecurity Magazine\Editorial\Mike\Webinars\VC2015\Autumn\Smart cities\Slides\9501d099-7980-48a5-94b0-572084b54f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94" y="4163199"/>
            <a:ext cx="978391" cy="9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Electronics\Infosecurity Magazine\Editorial\Mike\Webinars\Ipswitch\September webinar\a695d002-9ea4-443b-8cb8-304cc0c26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14" y="4168529"/>
            <a:ext cx="1026418" cy="9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Electronics\Infosecurity Magazine\Editorial\Mike\Webinars\Ipswitch\September webinar\eb1318af-6094-4cd0-8e21-f192b9a913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29" y="4152133"/>
            <a:ext cx="1002007" cy="10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620688"/>
            <a:ext cx="8136904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552" y="620688"/>
            <a:ext cx="0" cy="5688632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6309320"/>
            <a:ext cx="8136904" cy="0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620688"/>
            <a:ext cx="0" cy="5688632"/>
          </a:xfrm>
          <a:prstGeom prst="line">
            <a:avLst/>
          </a:prstGeom>
          <a:ln w="190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6718" y="1763306"/>
            <a:ext cx="711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21" y="1052736"/>
            <a:ext cx="2304256" cy="699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859" y="176330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Thank you for attending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7604" y="2575642"/>
            <a:ext cx="72008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/>
              <a:t>Upcoming webinars: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October: </a:t>
            </a:r>
            <a:r>
              <a:rPr lang="en-GB" dirty="0"/>
              <a:t>Fighting Cyber-Attacks Through Security </a:t>
            </a:r>
            <a:r>
              <a:rPr lang="en-GB" dirty="0" smtClean="0"/>
              <a:t>Intelligence</a:t>
            </a:r>
            <a:br>
              <a:rPr lang="en-GB" dirty="0" smtClean="0"/>
            </a:br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October: The </a:t>
            </a:r>
            <a:r>
              <a:rPr lang="en-GB" dirty="0"/>
              <a:t>Kick Inside – </a:t>
            </a:r>
            <a:r>
              <a:rPr lang="en-GB" dirty="0" smtClean="0"/>
              <a:t>Dealing </a:t>
            </a:r>
            <a:r>
              <a:rPr lang="en-GB" dirty="0"/>
              <a:t>with </a:t>
            </a:r>
            <a:r>
              <a:rPr lang="en-GB" dirty="0" smtClean="0"/>
              <a:t>Threats </a:t>
            </a:r>
            <a:r>
              <a:rPr lang="en-GB" dirty="0"/>
              <a:t>from </a:t>
            </a:r>
            <a:r>
              <a:rPr lang="en-GB" dirty="0" smtClean="0"/>
              <a:t>Within </a:t>
            </a:r>
            <a:r>
              <a:rPr lang="en-GB" dirty="0"/>
              <a:t>your </a:t>
            </a:r>
            <a:r>
              <a:rPr lang="en-GB" dirty="0" smtClean="0"/>
              <a:t>Firm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>
                <a:hlinkClick r:id="rId3"/>
              </a:rPr>
              <a:t>https://www.infosecurity-magazine.com/webinars</a:t>
            </a:r>
            <a:r>
              <a:rPr lang="en-GB" b="1" dirty="0" smtClean="0">
                <a:hlinkClick r:id="rId3"/>
              </a:rPr>
              <a:t>/</a:t>
            </a:r>
            <a:endParaRPr lang="en-GB" b="1" dirty="0" smtClean="0"/>
          </a:p>
          <a:p>
            <a:pPr algn="ctr">
              <a:lnSpc>
                <a:spcPct val="150000"/>
              </a:lnSpc>
            </a:pPr>
            <a:r>
              <a:rPr lang="en-GB" b="1" dirty="0" smtClean="0"/>
              <a:t>Virtual Conference – NEXT WEEK!</a:t>
            </a:r>
          </a:p>
          <a:p>
            <a:pPr algn="ctr"/>
            <a:r>
              <a:rPr lang="en-GB" b="1" dirty="0" smtClean="0"/>
              <a:t>29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(EMEA) &amp; 30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(North America)</a:t>
            </a:r>
            <a:br>
              <a:rPr lang="en-GB" b="1" dirty="0" smtClean="0"/>
            </a:br>
            <a:r>
              <a:rPr lang="en-GB" sz="1600" dirty="0" smtClean="0"/>
              <a:t>Extensive </a:t>
            </a:r>
            <a:r>
              <a:rPr lang="en-GB" sz="1600" dirty="0"/>
              <a:t>education programme, high calibre speakers, engaging video content, download materials and communication portal where speakers, exhibitors and colleagues can meet and </a:t>
            </a:r>
            <a:r>
              <a:rPr lang="en-GB" sz="1600" dirty="0" smtClean="0"/>
              <a:t>network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976023" y="2380439"/>
            <a:ext cx="308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87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</a:rPr>
              <a:t>Five </a:t>
            </a:r>
            <a:r>
              <a:rPr lang="en-GB" sz="2800" dirty="0">
                <a:solidFill>
                  <a:srgbClr val="7030A0"/>
                </a:solidFill>
              </a:rPr>
              <a:t>c</a:t>
            </a:r>
            <a:r>
              <a:rPr lang="en-GB" sz="2800" dirty="0" smtClean="0">
                <a:solidFill>
                  <a:srgbClr val="7030A0"/>
                </a:solidFill>
              </a:rPr>
              <a:t>apabilities that </a:t>
            </a:r>
            <a:r>
              <a:rPr lang="en-GB" sz="2800" dirty="0">
                <a:solidFill>
                  <a:srgbClr val="7030A0"/>
                </a:solidFill>
              </a:rPr>
              <a:t>d</a:t>
            </a:r>
            <a:r>
              <a:rPr lang="en-GB" sz="2800" dirty="0" smtClean="0">
                <a:solidFill>
                  <a:srgbClr val="7030A0"/>
                </a:solidFill>
              </a:rPr>
              <a:t>efine </a:t>
            </a:r>
            <a:br>
              <a:rPr lang="en-GB" sz="2800" dirty="0" smtClean="0">
                <a:solidFill>
                  <a:srgbClr val="7030A0"/>
                </a:solidFill>
              </a:rPr>
            </a:br>
            <a:r>
              <a:rPr lang="en-GB" sz="2800" dirty="0" smtClean="0">
                <a:solidFill>
                  <a:srgbClr val="7030A0"/>
                </a:solidFill>
              </a:rPr>
              <a:t>your organization’s </a:t>
            </a:r>
            <a:br>
              <a:rPr lang="en-GB" sz="2800" dirty="0" smtClean="0">
                <a:solidFill>
                  <a:srgbClr val="7030A0"/>
                </a:solidFill>
              </a:rPr>
            </a:br>
            <a:r>
              <a:rPr lang="en-GB" sz="2800" dirty="0" smtClean="0">
                <a:solidFill>
                  <a:srgbClr val="7030A0"/>
                </a:solidFill>
              </a:rPr>
              <a:t>secure file transfer </a:t>
            </a:r>
            <a:br>
              <a:rPr lang="en-GB" sz="2800" dirty="0" smtClean="0">
                <a:solidFill>
                  <a:srgbClr val="7030A0"/>
                </a:solidFill>
              </a:rPr>
            </a:br>
            <a:r>
              <a:rPr lang="en-GB" sz="2800" dirty="0" smtClean="0">
                <a:solidFill>
                  <a:srgbClr val="7030A0"/>
                </a:solidFill>
              </a:rPr>
              <a:t>effectiveness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386104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rgbClr val="00B05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rgbClr val="00B050"/>
                </a:solidFill>
              </a:rPr>
              <a:t>David Lacey</a:t>
            </a:r>
          </a:p>
        </p:txBody>
      </p:sp>
    </p:spTree>
    <p:extLst>
      <p:ext uri="{BB962C8B-B14F-4D97-AF65-F5344CB8AC3E}">
        <p14:creationId xmlns:p14="http://schemas.microsoft.com/office/powerpoint/2010/main" val="212794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Assets that need to be protected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47664" y="1412776"/>
            <a:ext cx="5688632" cy="4657242"/>
            <a:chOff x="1547664" y="1412776"/>
            <a:chExt cx="5688632" cy="4657242"/>
          </a:xfrm>
        </p:grpSpPr>
        <p:grpSp>
          <p:nvGrpSpPr>
            <p:cNvPr id="114" name="Group 113"/>
            <p:cNvGrpSpPr/>
            <p:nvPr/>
          </p:nvGrpSpPr>
          <p:grpSpPr>
            <a:xfrm>
              <a:off x="1547664" y="2398015"/>
              <a:ext cx="1508746" cy="1171469"/>
              <a:chOff x="861671" y="2377874"/>
              <a:chExt cx="1508746" cy="1171469"/>
            </a:xfrm>
          </p:grpSpPr>
          <p:pic>
            <p:nvPicPr>
              <p:cNvPr id="1036" name="Picture 12" descr="Athletics Pictogram by Magir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540" y="2377874"/>
                <a:ext cx="1033456" cy="808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861671" y="3241566"/>
                <a:ext cx="1508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Competitive bids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2483768" y="1412776"/>
              <a:ext cx="2711111" cy="1704914"/>
              <a:chOff x="2541244" y="1988796"/>
              <a:chExt cx="2711111" cy="170491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541244" y="1988796"/>
                <a:ext cx="2609971" cy="1360243"/>
                <a:chOff x="1269707" y="2420889"/>
                <a:chExt cx="4382413" cy="2592288"/>
              </a:xfrm>
            </p:grpSpPr>
            <p:sp>
              <p:nvSpPr>
                <p:cNvPr id="110" name="Arc 109"/>
                <p:cNvSpPr/>
                <p:nvPr/>
              </p:nvSpPr>
              <p:spPr>
                <a:xfrm rot="20043490" flipV="1">
                  <a:off x="1269707" y="3471117"/>
                  <a:ext cx="4143696" cy="1329701"/>
                </a:xfrm>
                <a:prstGeom prst="arc">
                  <a:avLst>
                    <a:gd name="adj1" fmla="val 14795335"/>
                    <a:gd name="adj2" fmla="val 21442361"/>
                  </a:avLst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11" name="Group 110"/>
                <p:cNvGrpSpPr/>
                <p:nvPr/>
              </p:nvGrpSpPr>
              <p:grpSpPr>
                <a:xfrm>
                  <a:off x="3059832" y="2420889"/>
                  <a:ext cx="2592288" cy="2592288"/>
                  <a:chOff x="3059832" y="2420889"/>
                  <a:chExt cx="2592288" cy="2592288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3059832" y="2420889"/>
                    <a:ext cx="2592288" cy="2592288"/>
                    <a:chOff x="3059832" y="2420888"/>
                    <a:chExt cx="2592288" cy="2592288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3059832" y="2420888"/>
                      <a:ext cx="2592288" cy="864096"/>
                      <a:chOff x="3059832" y="2420888"/>
                      <a:chExt cx="2592288" cy="864096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3059832" y="2420888"/>
                        <a:ext cx="2592288" cy="432048"/>
                        <a:chOff x="3059832" y="2420888"/>
                        <a:chExt cx="2592288" cy="432048"/>
                      </a:xfrm>
                    </p:grpSpPr>
                    <p:sp>
                      <p:nvSpPr>
                        <p:cNvPr id="3" name="Rectangle 2"/>
                        <p:cNvSpPr/>
                        <p:nvPr/>
                      </p:nvSpPr>
                      <p:spPr>
                        <a:xfrm>
                          <a:off x="305983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" name="Rectangle 3"/>
                        <p:cNvSpPr/>
                        <p:nvPr/>
                      </p:nvSpPr>
                      <p:spPr>
                        <a:xfrm>
                          <a:off x="3491880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" name="Rectangle 4"/>
                        <p:cNvSpPr/>
                        <p:nvPr/>
                      </p:nvSpPr>
                      <p:spPr>
                        <a:xfrm>
                          <a:off x="3923928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" name="Rectangle 5"/>
                        <p:cNvSpPr/>
                        <p:nvPr/>
                      </p:nvSpPr>
                      <p:spPr>
                        <a:xfrm>
                          <a:off x="4355976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" name="Rectangle 6"/>
                        <p:cNvSpPr/>
                        <p:nvPr/>
                      </p:nvSpPr>
                      <p:spPr>
                        <a:xfrm>
                          <a:off x="4788024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" name="Rectangle 7"/>
                        <p:cNvSpPr/>
                        <p:nvPr/>
                      </p:nvSpPr>
                      <p:spPr>
                        <a:xfrm>
                          <a:off x="522007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3059832" y="2852936"/>
                        <a:ext cx="2592288" cy="432048"/>
                        <a:chOff x="3059832" y="2420888"/>
                        <a:chExt cx="2592288" cy="432048"/>
                      </a:xfrm>
                    </p:grpSpPr>
                    <p:sp>
                      <p:nvSpPr>
                        <p:cNvPr id="11" name="Rectangle 10"/>
                        <p:cNvSpPr/>
                        <p:nvPr/>
                      </p:nvSpPr>
                      <p:spPr>
                        <a:xfrm>
                          <a:off x="305983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" name="Rectangle 11"/>
                        <p:cNvSpPr/>
                        <p:nvPr/>
                      </p:nvSpPr>
                      <p:spPr>
                        <a:xfrm>
                          <a:off x="3491880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" name="Rectangle 12"/>
                        <p:cNvSpPr/>
                        <p:nvPr/>
                      </p:nvSpPr>
                      <p:spPr>
                        <a:xfrm>
                          <a:off x="3923928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" name="Rectangle 13"/>
                        <p:cNvSpPr/>
                        <p:nvPr/>
                      </p:nvSpPr>
                      <p:spPr>
                        <a:xfrm>
                          <a:off x="4355976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" name="Rectangle 14"/>
                        <p:cNvSpPr/>
                        <p:nvPr/>
                      </p:nvSpPr>
                      <p:spPr>
                        <a:xfrm>
                          <a:off x="4788024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" name="Rectangle 15"/>
                        <p:cNvSpPr/>
                        <p:nvPr/>
                      </p:nvSpPr>
                      <p:spPr>
                        <a:xfrm>
                          <a:off x="522007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059832" y="3284984"/>
                      <a:ext cx="2592288" cy="864096"/>
                      <a:chOff x="3059832" y="2420888"/>
                      <a:chExt cx="2592288" cy="864096"/>
                    </a:xfrm>
                  </p:grpSpPr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3059832" y="2420888"/>
                        <a:ext cx="2592288" cy="432048"/>
                        <a:chOff x="3059832" y="2420888"/>
                        <a:chExt cx="2592288" cy="432048"/>
                      </a:xfrm>
                    </p:grpSpPr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305983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" name="Rectangle 27"/>
                        <p:cNvSpPr/>
                        <p:nvPr/>
                      </p:nvSpPr>
                      <p:spPr>
                        <a:xfrm>
                          <a:off x="3491880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" name="Rectangle 28"/>
                        <p:cNvSpPr/>
                        <p:nvPr/>
                      </p:nvSpPr>
                      <p:spPr>
                        <a:xfrm>
                          <a:off x="3923928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" name="Rectangle 29"/>
                        <p:cNvSpPr/>
                        <p:nvPr/>
                      </p:nvSpPr>
                      <p:spPr>
                        <a:xfrm>
                          <a:off x="4355976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" name="Rectangle 30"/>
                        <p:cNvSpPr/>
                        <p:nvPr/>
                      </p:nvSpPr>
                      <p:spPr>
                        <a:xfrm>
                          <a:off x="4788024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522007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3059832" y="2852936"/>
                        <a:ext cx="2592288" cy="432048"/>
                        <a:chOff x="3059832" y="2420888"/>
                        <a:chExt cx="2592288" cy="432048"/>
                      </a:xfrm>
                    </p:grpSpPr>
                    <p:sp>
                      <p:nvSpPr>
                        <p:cNvPr id="21" name="Rectangle 20"/>
                        <p:cNvSpPr/>
                        <p:nvPr/>
                      </p:nvSpPr>
                      <p:spPr>
                        <a:xfrm>
                          <a:off x="305983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" name="Rectangle 21"/>
                        <p:cNvSpPr/>
                        <p:nvPr/>
                      </p:nvSpPr>
                      <p:spPr>
                        <a:xfrm>
                          <a:off x="3491880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" name="Rectangle 22"/>
                        <p:cNvSpPr/>
                        <p:nvPr/>
                      </p:nvSpPr>
                      <p:spPr>
                        <a:xfrm>
                          <a:off x="3923928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" name="Rectangle 23"/>
                        <p:cNvSpPr/>
                        <p:nvPr/>
                      </p:nvSpPr>
                      <p:spPr>
                        <a:xfrm>
                          <a:off x="4355976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4788024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522007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3059832" y="4149080"/>
                      <a:ext cx="2592288" cy="864096"/>
                      <a:chOff x="3059832" y="2420888"/>
                      <a:chExt cx="2592288" cy="864096"/>
                    </a:xfrm>
                  </p:grpSpPr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3059832" y="2420888"/>
                        <a:ext cx="2592288" cy="432048"/>
                        <a:chOff x="3059832" y="2420888"/>
                        <a:chExt cx="2592288" cy="432048"/>
                      </a:xfrm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305983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Rectangle 42"/>
                        <p:cNvSpPr/>
                        <p:nvPr/>
                      </p:nvSpPr>
                      <p:spPr>
                        <a:xfrm>
                          <a:off x="3491880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Rectangle 43"/>
                        <p:cNvSpPr/>
                        <p:nvPr/>
                      </p:nvSpPr>
                      <p:spPr>
                        <a:xfrm>
                          <a:off x="3923928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Rectangle 44"/>
                        <p:cNvSpPr/>
                        <p:nvPr/>
                      </p:nvSpPr>
                      <p:spPr>
                        <a:xfrm>
                          <a:off x="4355976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Rectangle 45"/>
                        <p:cNvSpPr/>
                        <p:nvPr/>
                      </p:nvSpPr>
                      <p:spPr>
                        <a:xfrm>
                          <a:off x="4788024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Rectangle 46"/>
                        <p:cNvSpPr/>
                        <p:nvPr/>
                      </p:nvSpPr>
                      <p:spPr>
                        <a:xfrm>
                          <a:off x="522007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3059832" y="2852936"/>
                        <a:ext cx="2592288" cy="432048"/>
                        <a:chOff x="3059832" y="2420888"/>
                        <a:chExt cx="2592288" cy="432048"/>
                      </a:xfrm>
                    </p:grpSpPr>
                    <p:sp>
                      <p:nvSpPr>
                        <p:cNvPr id="36" name="Rectangle 35"/>
                        <p:cNvSpPr/>
                        <p:nvPr/>
                      </p:nvSpPr>
                      <p:spPr>
                        <a:xfrm>
                          <a:off x="305983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7" name="Rectangle 36"/>
                        <p:cNvSpPr/>
                        <p:nvPr/>
                      </p:nvSpPr>
                      <p:spPr>
                        <a:xfrm>
                          <a:off x="3491880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" name="Rectangle 37"/>
                        <p:cNvSpPr/>
                        <p:nvPr/>
                      </p:nvSpPr>
                      <p:spPr>
                        <a:xfrm>
                          <a:off x="3923928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" name="Rectangle 38"/>
                        <p:cNvSpPr/>
                        <p:nvPr/>
                      </p:nvSpPr>
                      <p:spPr>
                        <a:xfrm>
                          <a:off x="4355976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Rectangle 39"/>
                        <p:cNvSpPr/>
                        <p:nvPr/>
                      </p:nvSpPr>
                      <p:spPr>
                        <a:xfrm>
                          <a:off x="4788024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Rectangle 40"/>
                        <p:cNvSpPr/>
                        <p:nvPr/>
                      </p:nvSpPr>
                      <p:spPr>
                        <a:xfrm>
                          <a:off x="5220072" y="2420888"/>
                          <a:ext cx="432048" cy="432048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140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pic>
                <p:nvPicPr>
                  <p:cNvPr id="1028" name="Picture 4" descr="Professional People Silhouette by GDJ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09377" y="3703921"/>
                    <a:ext cx="2093198" cy="12968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25" name="TextBox 124"/>
              <p:cNvSpPr txBox="1"/>
              <p:nvPr/>
            </p:nvSpPr>
            <p:spPr>
              <a:xfrm>
                <a:off x="3653840" y="3385933"/>
                <a:ext cx="1598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Business strategy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1801740" y="3724953"/>
              <a:ext cx="1000595" cy="1581410"/>
              <a:chOff x="2431315" y="4798568"/>
              <a:chExt cx="1000595" cy="1581410"/>
            </a:xfrm>
          </p:grpSpPr>
          <p:pic>
            <p:nvPicPr>
              <p:cNvPr id="1030" name="Picture 6" descr="microscope with labels by johnny_automatic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2959" y="4798568"/>
                <a:ext cx="819320" cy="1239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TextBox 126"/>
              <p:cNvSpPr txBox="1"/>
              <p:nvPr/>
            </p:nvSpPr>
            <p:spPr>
              <a:xfrm>
                <a:off x="2431315" y="6072201"/>
                <a:ext cx="1000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Research 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759998" y="5042978"/>
              <a:ext cx="1271245" cy="1027040"/>
              <a:chOff x="508354" y="4099375"/>
              <a:chExt cx="1271245" cy="1027040"/>
            </a:xfrm>
          </p:grpSpPr>
          <p:pic>
            <p:nvPicPr>
              <p:cNvPr id="1042" name="Picture 18" descr="Top Secret by Mogwai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859" y="4099375"/>
                <a:ext cx="1020061" cy="680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508354" y="4818638"/>
                <a:ext cx="1271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Trade secrets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563888" y="3284793"/>
              <a:ext cx="1686680" cy="1282307"/>
              <a:chOff x="3776524" y="3625590"/>
              <a:chExt cx="1686680" cy="1282307"/>
            </a:xfrm>
          </p:grpSpPr>
          <p:pic>
            <p:nvPicPr>
              <p:cNvPr id="116" name="Picture 4" descr="http://i.dailymail.co.uk/i/pix/2012/05/11/article-0-0EF9ACF900000578-557_468x315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625590"/>
                <a:ext cx="1490005" cy="1002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TextBox 130"/>
              <p:cNvSpPr txBox="1"/>
              <p:nvPr/>
            </p:nvSpPr>
            <p:spPr>
              <a:xfrm>
                <a:off x="3776524" y="4600120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Payment card data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818120" y="4226397"/>
              <a:ext cx="1289135" cy="1074604"/>
              <a:chOff x="6553779" y="4987915"/>
              <a:chExt cx="1289135" cy="1074604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6564355" y="4987915"/>
                <a:ext cx="1248005" cy="710247"/>
                <a:chOff x="6012160" y="4905934"/>
                <a:chExt cx="1306445" cy="1132462"/>
              </a:xfrm>
            </p:grpSpPr>
            <p:pic>
              <p:nvPicPr>
                <p:cNvPr id="1032" name="Picture 8" descr="Compact Disc by nicubun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87559" y="4905934"/>
                  <a:ext cx="1131046" cy="1132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USB Flash Drive by mystica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160" y="5243974"/>
                  <a:ext cx="572949" cy="5729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4" name="TextBox 133"/>
              <p:cNvSpPr txBox="1"/>
              <p:nvPr/>
            </p:nvSpPr>
            <p:spPr>
              <a:xfrm>
                <a:off x="6553779" y="5754742"/>
                <a:ext cx="12891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Personal data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689078" y="2325602"/>
              <a:ext cx="1547218" cy="1243882"/>
              <a:chOff x="6164916" y="2245396"/>
              <a:chExt cx="1547218" cy="1243882"/>
            </a:xfrm>
          </p:grpSpPr>
          <p:pic>
            <p:nvPicPr>
              <p:cNvPr id="1040" name="Picture 16" descr="safe by rg102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4898" y="2245396"/>
                <a:ext cx="1194365" cy="936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6164916" y="3181501"/>
                <a:ext cx="1547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Financial records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911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vulnerabilities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7030A0"/>
                </a:solidFill>
              </a:rPr>
              <a:t>     </a:t>
            </a:r>
            <a:r>
              <a:rPr lang="en-GB" u="sng" dirty="0" smtClean="0">
                <a:solidFill>
                  <a:srgbClr val="7030A0"/>
                </a:solidFill>
              </a:rPr>
              <a:t>Common </a:t>
            </a:r>
            <a:r>
              <a:rPr lang="en-GB" u="sng" dirty="0">
                <a:solidFill>
                  <a:srgbClr val="7030A0"/>
                </a:solidFill>
              </a:rPr>
              <a:t>vulnerabilities</a:t>
            </a:r>
            <a:endParaRPr lang="en-US" u="sng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Errors in scripts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No confirmation of receipt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Lack of encryption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Absence of fallback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Inadequate back-up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Over-reliance on key staff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814" y="1495324"/>
            <a:ext cx="4038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00B050"/>
                </a:solidFill>
              </a:rPr>
              <a:t>     </a:t>
            </a:r>
            <a:r>
              <a:rPr lang="en-GB" u="sng" dirty="0" smtClean="0">
                <a:solidFill>
                  <a:srgbClr val="00B050"/>
                </a:solidFill>
              </a:rPr>
              <a:t>Potential risks</a:t>
            </a:r>
            <a:endParaRPr lang="en-GB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Theft </a:t>
            </a:r>
            <a:r>
              <a:rPr lang="en-US" dirty="0">
                <a:solidFill>
                  <a:srgbClr val="00B050"/>
                </a:solidFill>
              </a:rPr>
              <a:t>of data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Corruption of data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Misaddressed transfers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Introduction of malware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Transfer failures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Breaches of compliance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Compliance demands are mounting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8064896" cy="5256584"/>
          </a:xfrm>
        </p:spPr>
        <p:txBody>
          <a:bodyPr/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00B050"/>
                </a:solidFill>
              </a:rPr>
              <a:t>All Sectors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SOX, Combined Code, Companies Bill, IAS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Privacy, Data </a:t>
            </a:r>
            <a:r>
              <a:rPr lang="en-GB" dirty="0" smtClean="0">
                <a:solidFill>
                  <a:srgbClr val="7030A0"/>
                </a:solidFill>
              </a:rPr>
              <a:t>Protection (GDPR), </a:t>
            </a:r>
            <a:r>
              <a:rPr lang="en-GB" dirty="0">
                <a:solidFill>
                  <a:srgbClr val="7030A0"/>
                </a:solidFill>
              </a:rPr>
              <a:t>Human Rights </a:t>
            </a:r>
            <a:endParaRPr lang="en-GB" dirty="0" smtClean="0">
              <a:solidFill>
                <a:srgbClr val="7030A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00B050"/>
                </a:solidFill>
              </a:rPr>
              <a:t>Finance Sector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Basel </a:t>
            </a:r>
            <a:r>
              <a:rPr lang="en-GB" dirty="0" smtClean="0">
                <a:solidFill>
                  <a:srgbClr val="7030A0"/>
                </a:solidFill>
              </a:rPr>
              <a:t>II/III, GLBA, FFIEC, SEC </a:t>
            </a:r>
            <a:r>
              <a:rPr lang="en-GB" dirty="0">
                <a:solidFill>
                  <a:srgbClr val="7030A0"/>
                </a:solidFill>
              </a:rPr>
              <a:t>Act 17a-3/4, NASD Rules 3010/311</a:t>
            </a:r>
            <a:r>
              <a:rPr lang="en-GB" dirty="0">
                <a:solidFill>
                  <a:srgbClr val="00B050"/>
                </a:solidFill>
              </a:rPr>
              <a:t>0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00B050"/>
                </a:solidFill>
              </a:rPr>
              <a:t>Retail Sector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Payment Card Industry (PCI) </a:t>
            </a:r>
            <a:r>
              <a:rPr lang="en-GB" dirty="0" smtClean="0">
                <a:solidFill>
                  <a:srgbClr val="7030A0"/>
                </a:solidFill>
              </a:rPr>
              <a:t>Data Security </a:t>
            </a:r>
            <a:r>
              <a:rPr lang="en-GB" dirty="0">
                <a:solidFill>
                  <a:srgbClr val="7030A0"/>
                </a:solidFill>
              </a:rPr>
              <a:t>Standard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00B050"/>
                </a:solidFill>
              </a:rPr>
              <a:t>Health Sector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HIPAA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00B050"/>
                </a:solidFill>
              </a:rPr>
              <a:t>Interception legislation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RIPA, European Data Retention Directive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00B050"/>
                </a:solidFill>
              </a:rPr>
              <a:t>Local legislation with Global consequences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rgbClr val="7030A0"/>
                </a:solidFill>
              </a:rPr>
              <a:t>Californian Law SB 1386 </a:t>
            </a:r>
            <a:r>
              <a:rPr lang="en-GB" dirty="0" smtClean="0">
                <a:solidFill>
                  <a:srgbClr val="7030A0"/>
                </a:solidFill>
              </a:rPr>
              <a:t>et al</a:t>
            </a:r>
            <a:endParaRPr lang="en-GB" dirty="0">
              <a:solidFill>
                <a:srgbClr val="7030A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dirty="0" smtClean="0">
              <a:solidFill>
                <a:srgbClr val="00B05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dirty="0" smtClean="0">
              <a:solidFill>
                <a:srgbClr val="7030A0"/>
              </a:solidFill>
            </a:endParaRPr>
          </a:p>
        </p:txBody>
      </p:sp>
      <p:pic>
        <p:nvPicPr>
          <p:cNvPr id="4" name="Picture 16" descr="C:\Users\David Lacey\AppData\Local\Microsoft\Windows\Temporary Internet Files\Content.IE5\5LB0XFDQ\MC90043266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17232"/>
            <a:ext cx="1008112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12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 Risk Heat Map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47" y="1052736"/>
            <a:ext cx="6512381" cy="5713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46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file transfer </a:t>
            </a:r>
            <a:r>
              <a:rPr lang="en-GB" dirty="0"/>
              <a:t>for data </a:t>
            </a:r>
            <a:r>
              <a:rPr lang="en-GB" dirty="0" smtClean="0"/>
              <a:t>protection and compliance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16724" y="1646585"/>
            <a:ext cx="5694363" cy="3641725"/>
          </a:xfrm>
          <a:prstGeom prst="triangle">
            <a:avLst>
              <a:gd name="adj" fmla="val 49986"/>
            </a:avLst>
          </a:prstGeom>
          <a:solidFill>
            <a:srgbClr val="00B05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04397" y="2310160"/>
            <a:ext cx="969818" cy="3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1275" rIns="84138" bIns="41275">
            <a:spAutoFit/>
          </a:bodyPr>
          <a:lstStyle>
            <a:lvl1pPr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15925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31850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247775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663700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209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5781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0353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4925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charset="0"/>
              </a:rPr>
              <a:t>People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53151" y="1268760"/>
            <a:ext cx="2412776" cy="133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7030A0"/>
                </a:solidFill>
                <a:latin typeface="Calibri"/>
                <a:cs typeface="Arial" charset="0"/>
              </a:rPr>
              <a:t>Roles &amp; </a:t>
            </a: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responsibilities,</a:t>
            </a:r>
            <a:endParaRPr lang="en-GB" altLang="en-US" sz="1800" dirty="0">
              <a:solidFill>
                <a:srgbClr val="7030A0"/>
              </a:solidFill>
              <a:latin typeface="Calibri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culture </a:t>
            </a:r>
            <a:r>
              <a:rPr lang="en-GB" altLang="en-US" sz="1800" dirty="0">
                <a:solidFill>
                  <a:srgbClr val="7030A0"/>
                </a:solidFill>
                <a:latin typeface="Calibri"/>
                <a:cs typeface="Arial" charset="0"/>
              </a:rPr>
              <a:t>&amp; </a:t>
            </a: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attitudes,</a:t>
            </a:r>
            <a:endParaRPr lang="en-GB" altLang="en-US" sz="1800" dirty="0">
              <a:solidFill>
                <a:srgbClr val="7030A0"/>
              </a:solidFill>
              <a:latin typeface="Calibri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skills </a:t>
            </a:r>
            <a:r>
              <a:rPr lang="en-GB" altLang="en-US" sz="1800" dirty="0">
                <a:solidFill>
                  <a:srgbClr val="7030A0"/>
                </a:solidFill>
                <a:latin typeface="Calibri"/>
                <a:cs typeface="Arial" charset="0"/>
              </a:rPr>
              <a:t>&amp; </a:t>
            </a: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training,</a:t>
            </a:r>
            <a:endParaRPr lang="en-GB" altLang="en-US" sz="1800" dirty="0">
              <a:solidFill>
                <a:srgbClr val="7030A0"/>
              </a:solidFill>
              <a:latin typeface="Calibri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organisation</a:t>
            </a:r>
            <a:endParaRPr lang="en-GB" altLang="en-US" sz="1800" dirty="0">
              <a:solidFill>
                <a:srgbClr val="7030A0"/>
              </a:solidFill>
              <a:latin typeface="Calibri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7030A0"/>
              </a:solidFill>
              <a:latin typeface="Calibri"/>
              <a:cs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05649" y="4691410"/>
            <a:ext cx="19907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1275" rIns="84138" bIns="41275">
            <a:spAutoFit/>
          </a:bodyPr>
          <a:lstStyle>
            <a:lvl1pPr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15925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31850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247775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663700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209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5781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0353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4925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white"/>
                </a:solidFill>
                <a:latin typeface="Arial" panose="020B0604020202020204" pitchFamily="34" charset="0"/>
                <a:cs typeface="Arial" charset="0"/>
              </a:rPr>
              <a:t>Technology</a:t>
            </a:r>
          </a:p>
        </p:txBody>
      </p:sp>
      <p:sp>
        <p:nvSpPr>
          <p:cNvPr id="15" name="Rectangle 159"/>
          <p:cNvSpPr>
            <a:spLocks noChangeArrowheads="1"/>
          </p:cNvSpPr>
          <p:nvPr/>
        </p:nvSpPr>
        <p:spPr bwMode="auto">
          <a:xfrm>
            <a:off x="1043697" y="5477223"/>
            <a:ext cx="282571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7030A0"/>
                </a:solidFill>
                <a:latin typeface="Calibri"/>
                <a:cs typeface="Arial" charset="0"/>
              </a:rPr>
              <a:t>Applications, architecture,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Infrastructure, cryptography</a:t>
            </a:r>
            <a:endParaRPr lang="en-GB" altLang="en-US" sz="1800" dirty="0">
              <a:solidFill>
                <a:srgbClr val="7030A0"/>
              </a:solidFill>
              <a:latin typeface="Calibri"/>
              <a:cs typeface="Arial" charset="0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5348924" y="4661248"/>
            <a:ext cx="17764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1275" rIns="84138" bIns="41275">
            <a:spAutoFit/>
          </a:bodyPr>
          <a:lstStyle>
            <a:lvl1pPr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15925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31850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247775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663700" defTabSz="8318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209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5781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0353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4925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white"/>
                </a:solidFill>
                <a:latin typeface="Arial" panose="020B0604020202020204" pitchFamily="34" charset="0"/>
                <a:cs typeface="Arial" charset="0"/>
              </a:rPr>
              <a:t>Processes</a:t>
            </a:r>
          </a:p>
        </p:txBody>
      </p:sp>
      <p:sp>
        <p:nvSpPr>
          <p:cNvPr id="13" name="Rectangle 163"/>
          <p:cNvSpPr>
            <a:spLocks noChangeArrowheads="1"/>
          </p:cNvSpPr>
          <p:nvPr/>
        </p:nvSpPr>
        <p:spPr bwMode="auto">
          <a:xfrm>
            <a:off x="5323996" y="5532623"/>
            <a:ext cx="3136436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Policies, procedures</a:t>
            </a:r>
            <a:r>
              <a:rPr lang="en-GB" altLang="en-US" sz="1800" dirty="0">
                <a:solidFill>
                  <a:srgbClr val="7030A0"/>
                </a:solidFill>
                <a:latin typeface="Calibri"/>
                <a:cs typeface="Arial" charset="0"/>
              </a:rPr>
              <a:t>, </a:t>
            </a:r>
            <a:r>
              <a:rPr lang="en-GB" altLang="en-US" sz="1800" dirty="0" smtClean="0">
                <a:solidFill>
                  <a:srgbClr val="7030A0"/>
                </a:solidFill>
                <a:latin typeface="Calibri"/>
                <a:cs typeface="Arial" charset="0"/>
              </a:rPr>
              <a:t>standards,</a:t>
            </a:r>
            <a:endParaRPr lang="en-GB" altLang="en-US" sz="1800" dirty="0">
              <a:solidFill>
                <a:srgbClr val="7030A0"/>
              </a:solidFill>
              <a:latin typeface="Calibri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7030A0"/>
                </a:solidFill>
                <a:latin typeface="Calibri"/>
                <a:cs typeface="Arial" charset="0"/>
              </a:rPr>
              <a:t>compliance processes</a:t>
            </a:r>
            <a:r>
              <a:rPr lang="en-GB" altLang="en-US" sz="1800" b="1" dirty="0">
                <a:solidFill>
                  <a:srgbClr val="7030A0"/>
                </a:solidFill>
                <a:latin typeface="Calibri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33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D2591F1-710A-4A02-8C6D-4CD935985B2F}" vid="{B3D98929-15A8-491E-99DF-435F6AF9D9C5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D2591F1-710A-4A02-8C6D-4CD935985B2F}" vid="{B3D98929-15A8-491E-99DF-435F6AF9D9C5}"/>
    </a:ext>
  </a:extLst>
</a:theme>
</file>

<file path=ppt/theme/theme7.xml><?xml version="1.0" encoding="utf-8"?>
<a:theme xmlns:a="http://schemas.openxmlformats.org/drawingml/2006/main" name="5 2 14 - NM slides for Ennio (2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M Product Positioning April 2014.potx" id="{00EF027F-CC5C-4BF6-B064-A1A782FAF176}" vid="{247A947F-994F-4672-A7CD-52AD7E22EC17}"/>
    </a:ext>
  </a:extLst>
</a:theme>
</file>

<file path=ppt/theme/theme8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2643</Words>
  <Application>Microsoft Office PowerPoint</Application>
  <PresentationFormat>On-screen Show (4:3)</PresentationFormat>
  <Paragraphs>397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Office Theme</vt:lpstr>
      <vt:lpstr>2_Office Theme</vt:lpstr>
      <vt:lpstr>4_Office Theme</vt:lpstr>
      <vt:lpstr>1_Office Theme</vt:lpstr>
      <vt:lpstr>3_Office Theme</vt:lpstr>
      <vt:lpstr>5_Office Theme</vt:lpstr>
      <vt:lpstr>5 2 14 - NM slides for Ennio (2)</vt:lpstr>
      <vt:lpstr>Retrospect</vt:lpstr>
      <vt:lpstr>6_Office Theme</vt:lpstr>
      <vt:lpstr>PowerPoint Presentation</vt:lpstr>
      <vt:lpstr>PowerPoint Presentation</vt:lpstr>
      <vt:lpstr>PowerPoint Presentation</vt:lpstr>
      <vt:lpstr>Five capabilities that define  your organization’s  secure file transfer  effectiveness</vt:lpstr>
      <vt:lpstr>Assets that need to be protected</vt:lpstr>
      <vt:lpstr>Typical vulnerabilities and risks</vt:lpstr>
      <vt:lpstr>Compliance demands are mounting </vt:lpstr>
      <vt:lpstr>Example of a Risk Heat Map</vt:lpstr>
      <vt:lpstr>Secure file transfer for data protection and compliance</vt:lpstr>
      <vt:lpstr>Secure file transfer technology features</vt:lpstr>
      <vt:lpstr>Not all processes are equal</vt:lpstr>
      <vt:lpstr>Visibility and control are the keys to security</vt:lpstr>
      <vt:lpstr>Levels of secure file transfer maturity </vt:lpstr>
      <vt:lpstr>Critical success factors for secure file transfer</vt:lpstr>
      <vt:lpstr>Critical success factors defined</vt:lpstr>
      <vt:lpstr>How maturity impacts critical success factors </vt:lpstr>
      <vt:lpstr>PowerPoint Presentation</vt:lpstr>
      <vt:lpstr>Growing maturity, changing focus</vt:lpstr>
      <vt:lpstr>Thank you all for listening</vt:lpstr>
      <vt:lpstr>PowerPoint Presentation</vt:lpstr>
      <vt:lpstr>Managed File Transfer Capabilities</vt:lpstr>
      <vt:lpstr>MOVEit Managed File Transfer</vt:lpstr>
      <vt:lpstr>MOVEit Managed File Transfer Components</vt:lpstr>
      <vt:lpstr>MOVEit Managed File Transfer Components</vt:lpstr>
      <vt:lpstr>Impact of Digital Do-it-yourself File Transfer</vt:lpstr>
      <vt:lpstr>Additional Resources</vt:lpstr>
      <vt:lpstr>PowerPoint Presentation</vt:lpstr>
      <vt:lpstr>PowerPoint Presentation</vt:lpstr>
      <vt:lpstr>PowerPoint Presentation</vt:lpstr>
      <vt:lpstr>Data Transfer: Stay in Focus,  Stay Secure</vt:lpstr>
      <vt:lpstr>Profile</vt:lpstr>
      <vt:lpstr>Overview</vt:lpstr>
      <vt:lpstr>U.S. Privacy laws</vt:lpstr>
      <vt:lpstr>U.S. Privacy laws</vt:lpstr>
      <vt:lpstr>Encryption</vt:lpstr>
      <vt:lpstr>European Union</vt:lpstr>
      <vt:lpstr>Cross-Border Data Transfers </vt:lpstr>
      <vt:lpstr>PowerPoint Presentation</vt:lpstr>
      <vt:lpstr>PowerPoint Presentation</vt:lpstr>
    </vt:vector>
  </TitlesOfParts>
  <Company>Reed Exhibitions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change employee security behaviour</dc:title>
  <dc:creator>Harper, Rebecca (RX)</dc:creator>
  <cp:lastModifiedBy>Hine, Michael (RX)</cp:lastModifiedBy>
  <cp:revision>41</cp:revision>
  <cp:lastPrinted>2015-05-14T09:22:29Z</cp:lastPrinted>
  <dcterms:created xsi:type="dcterms:W3CDTF">2012-11-29T22:44:46Z</dcterms:created>
  <dcterms:modified xsi:type="dcterms:W3CDTF">2015-09-24T10:01:19Z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How to change employee security behaviour</vt:lpwstr>
  </property>
  <property fmtid="{D5CDD505-2E9C-101B-9397-08002B2CF9AE}" pid="3" name="SlideDescription">
    <vt:lpwstr/>
  </property>
</Properties>
</file>